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71" r:id="rId3"/>
    <p:sldId id="272" r:id="rId4"/>
    <p:sldId id="273"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4" r:id="rId18"/>
    <p:sldId id="277" r:id="rId19"/>
    <p:sldId id="275" r:id="rId20"/>
    <p:sldId id="276" r:id="rId21"/>
    <p:sldId id="278" r:id="rId22"/>
    <p:sldId id="270"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4660"/>
  </p:normalViewPr>
  <p:slideViewPr>
    <p:cSldViewPr snapToGrid="0">
      <p:cViewPr>
        <p:scale>
          <a:sx n="117" d="100"/>
          <a:sy n="117" d="100"/>
        </p:scale>
        <p:origin x="-108" y="-10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tr-TR" smtClean="0"/>
              <a:t>Asıl başlık stili için tıklatın</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9/16/2026</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tr-TR" smtClean="0"/>
              <a:t>Asıl başlık stili için tıklatın</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48A87A34-81AB-432B-8DAE-1953F412C126}" type="datetimeFigureOut">
              <a:rPr lang="en-US" dirty="0"/>
              <a:t>9/16/2026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9/16/2026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tr-TR" smtClean="0"/>
              <a:t>Asıl başlık stili için tıklatın</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1141410" y="3073397"/>
            <a:ext cx="4878391" cy="2717801"/>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6172200" y="3073397"/>
            <a:ext cx="4875210" cy="2717801"/>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9/16/2026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9/16/2026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9/16/2026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tr-TR" smtClean="0"/>
              <a:t>Asıl başlık stili için tıklatın</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48A87A34-81AB-432B-8DAE-1953F412C126}" type="datetimeFigureOut">
              <a:rPr lang="en-US" dirty="0"/>
              <a:t>9/16/2026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48A87A34-81AB-432B-8DAE-1953F412C126}" type="datetimeFigureOut">
              <a:rPr lang="en-US" dirty="0"/>
              <a:t>9/16/2026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tr-TR" smtClean="0"/>
              <a:t>Resim eklemek için simgeyi tıklatın</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48A87A34-81AB-432B-8DAE-1953F412C126}" type="datetimeFigureOut">
              <a:rPr lang="en-US" dirty="0"/>
              <a:t>9/16/2026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tr-TR" smtClean="0"/>
              <a:t>Asıl başlık stili için tıklatın</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48A87A34-81AB-432B-8DAE-1953F412C126}" type="datetimeFigureOut">
              <a:rPr lang="en-US" dirty="0"/>
              <a:t>9/16/2026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tr-TR" smtClean="0"/>
              <a:t>Asıl başlık stili için tıklatın</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48A87A34-81AB-432B-8DAE-1953F412C126}" type="datetimeFigureOut">
              <a:rPr lang="en-US" dirty="0"/>
              <a:t>9/16/2026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tr-TR" smtClean="0"/>
              <a:t>Asıl başlık stili için tıklatın</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48A87A34-81AB-432B-8DAE-1953F412C126}" type="datetimeFigureOut">
              <a:rPr lang="en-US" dirty="0"/>
              <a:t>9/16/2026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ütu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tr-TR" smtClean="0"/>
              <a:t>Asıl başlık stili için tıklatın</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3" name="Date Placeholder 2"/>
          <p:cNvSpPr>
            <a:spLocks noGrp="1"/>
          </p:cNvSpPr>
          <p:nvPr>
            <p:ph type="dt" sz="half" idx="10"/>
          </p:nvPr>
        </p:nvSpPr>
        <p:spPr/>
        <p:txBody>
          <a:bodyPr/>
          <a:lstStyle/>
          <a:p>
            <a:fld id="{48A87A34-81AB-432B-8DAE-1953F412C126}" type="datetimeFigureOut">
              <a:rPr lang="en-US" dirty="0"/>
              <a:t>9/16/2026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Resim Sütunu">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tr-TR" smtClean="0"/>
              <a:t>Asıl başlık stili için tıklatın</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tr-TR" smtClean="0"/>
              <a:t>Resim eklemek için simgeyi tıklatın</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tr-TR" smtClean="0"/>
              <a:t>Resim eklemek için simgeyi tıklatın</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tr-TR" smtClean="0"/>
              <a:t>Resim eklemek için simgeyi tıklatın</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3" name="Date Placeholder 2"/>
          <p:cNvSpPr>
            <a:spLocks noGrp="1"/>
          </p:cNvSpPr>
          <p:nvPr>
            <p:ph type="dt" sz="half" idx="10"/>
          </p:nvPr>
        </p:nvSpPr>
        <p:spPr/>
        <p:txBody>
          <a:bodyPr/>
          <a:lstStyle/>
          <a:p>
            <a:fld id="{48A87A34-81AB-432B-8DAE-1953F412C126}" type="datetimeFigureOut">
              <a:rPr lang="en-US" dirty="0"/>
              <a:t>9/16/2026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ncho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9/16/2026</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turnitin.com/" TargetMode="External"/><Relationship Id="rId2" Type="http://schemas.openxmlformats.org/officeDocument/2006/relationships/hyperlink" Target="http://www.ithenticate.com/"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urniti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546" y="1072924"/>
            <a:ext cx="10305310" cy="1417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Dikdörtgen 1"/>
          <p:cNvSpPr/>
          <p:nvPr/>
        </p:nvSpPr>
        <p:spPr>
          <a:xfrm>
            <a:off x="507546" y="2520648"/>
            <a:ext cx="10305310" cy="2308324"/>
          </a:xfrm>
          <a:prstGeom prst="rect">
            <a:avLst/>
          </a:prstGeom>
        </p:spPr>
        <p:txBody>
          <a:bodyPr wrap="square">
            <a:spAutoFit/>
          </a:bodyPr>
          <a:lstStyle/>
          <a:p>
            <a:r>
              <a:rPr lang="en-US" dirty="0" err="1"/>
              <a:t>Üniversitemiz</a:t>
            </a:r>
            <a:r>
              <a:rPr lang="en-US" dirty="0"/>
              <a:t> </a:t>
            </a:r>
            <a:r>
              <a:rPr lang="en-US" dirty="0" err="1"/>
              <a:t>bünyesinde</a:t>
            </a:r>
            <a:r>
              <a:rPr lang="en-US" dirty="0"/>
              <a:t> </a:t>
            </a:r>
            <a:r>
              <a:rPr lang="en-US" dirty="0" err="1"/>
              <a:t>görev</a:t>
            </a:r>
            <a:r>
              <a:rPr lang="en-US" dirty="0"/>
              <a:t> </a:t>
            </a:r>
            <a:r>
              <a:rPr lang="en-US" dirty="0" err="1"/>
              <a:t>yapan</a:t>
            </a:r>
            <a:r>
              <a:rPr lang="en-US" dirty="0"/>
              <a:t> </a:t>
            </a:r>
            <a:r>
              <a:rPr lang="en-US" dirty="0" err="1"/>
              <a:t>değerli</a:t>
            </a:r>
            <a:r>
              <a:rPr lang="en-US" dirty="0"/>
              <a:t> </a:t>
            </a:r>
            <a:r>
              <a:rPr lang="en-US" dirty="0" err="1"/>
              <a:t>öğretim</a:t>
            </a:r>
            <a:r>
              <a:rPr lang="en-US" dirty="0"/>
              <a:t> </a:t>
            </a:r>
            <a:r>
              <a:rPr lang="en-US" dirty="0" err="1"/>
              <a:t>üyeleri</a:t>
            </a:r>
            <a:r>
              <a:rPr lang="en-US" dirty="0"/>
              <a:t>; </a:t>
            </a:r>
            <a:r>
              <a:rPr lang="en-US" b="1" dirty="0" err="1"/>
              <a:t>Turnitin</a:t>
            </a:r>
            <a:r>
              <a:rPr lang="en-US" b="1" dirty="0"/>
              <a:t> &amp; </a:t>
            </a:r>
            <a:r>
              <a:rPr lang="en-US" b="1" dirty="0" err="1"/>
              <a:t>iThenticate</a:t>
            </a:r>
            <a:r>
              <a:rPr lang="en-US" dirty="0"/>
              <a:t> </a:t>
            </a:r>
            <a:r>
              <a:rPr lang="en-US" dirty="0" err="1"/>
              <a:t>abonelikleri</a:t>
            </a:r>
            <a:r>
              <a:rPr lang="en-US" dirty="0"/>
              <a:t> </a:t>
            </a:r>
            <a:r>
              <a:rPr lang="en-US" dirty="0" err="1"/>
              <a:t>için</a:t>
            </a:r>
            <a:r>
              <a:rPr lang="en-US" dirty="0"/>
              <a:t> </a:t>
            </a:r>
            <a:r>
              <a:rPr lang="en-US" dirty="0" err="1"/>
              <a:t>öncelikle</a:t>
            </a:r>
            <a:r>
              <a:rPr lang="en-US" dirty="0"/>
              <a:t> </a:t>
            </a:r>
            <a:r>
              <a:rPr lang="en-US" dirty="0" err="1"/>
              <a:t>ilgili</a:t>
            </a:r>
            <a:r>
              <a:rPr lang="en-US" dirty="0"/>
              <a:t> </a:t>
            </a:r>
            <a:r>
              <a:rPr lang="en-US" dirty="0" err="1"/>
              <a:t>intihal</a:t>
            </a:r>
            <a:r>
              <a:rPr lang="en-US" dirty="0"/>
              <a:t> </a:t>
            </a:r>
            <a:r>
              <a:rPr lang="en-US" dirty="0" err="1"/>
              <a:t>programı</a:t>
            </a:r>
            <a:r>
              <a:rPr lang="en-US" dirty="0"/>
              <a:t> </a:t>
            </a:r>
            <a:r>
              <a:rPr lang="en-US" dirty="0" err="1"/>
              <a:t>yetkili</a:t>
            </a:r>
            <a:r>
              <a:rPr lang="en-US" dirty="0"/>
              <a:t> </a:t>
            </a:r>
            <a:r>
              <a:rPr lang="en-US" dirty="0" err="1"/>
              <a:t>personelimiz</a:t>
            </a:r>
            <a:r>
              <a:rPr lang="en-US" dirty="0"/>
              <a:t> </a:t>
            </a:r>
            <a:r>
              <a:rPr lang="en-US" b="1" dirty="0" err="1"/>
              <a:t>Senai</a:t>
            </a:r>
            <a:r>
              <a:rPr lang="en-US" b="1" dirty="0"/>
              <a:t> ELMAS</a:t>
            </a:r>
            <a:r>
              <a:rPr lang="en-US" dirty="0"/>
              <a:t> </a:t>
            </a:r>
            <a:r>
              <a:rPr lang="en-US" dirty="0" err="1"/>
              <a:t>ile</a:t>
            </a:r>
            <a:r>
              <a:rPr lang="en-US" dirty="0"/>
              <a:t> </a:t>
            </a:r>
            <a:r>
              <a:rPr lang="en-US" dirty="0" err="1"/>
              <a:t>iletişime</a:t>
            </a:r>
            <a:r>
              <a:rPr lang="en-US" dirty="0"/>
              <a:t> </a:t>
            </a:r>
            <a:r>
              <a:rPr lang="en-US" dirty="0" err="1"/>
              <a:t>geçip</a:t>
            </a:r>
            <a:r>
              <a:rPr lang="en-US" dirty="0"/>
              <a:t> </a:t>
            </a:r>
            <a:r>
              <a:rPr lang="en-US" dirty="0" err="1"/>
              <a:t>aktivasyon</a:t>
            </a:r>
            <a:r>
              <a:rPr lang="en-US" dirty="0"/>
              <a:t> </a:t>
            </a:r>
            <a:r>
              <a:rPr lang="en-US" dirty="0" err="1"/>
              <a:t>talebinde</a:t>
            </a:r>
            <a:r>
              <a:rPr lang="en-US" dirty="0"/>
              <a:t> </a:t>
            </a:r>
            <a:r>
              <a:rPr lang="en-US" dirty="0" err="1"/>
              <a:t>bulununuz</a:t>
            </a:r>
            <a:r>
              <a:rPr lang="en-US" dirty="0"/>
              <a:t>.</a:t>
            </a:r>
            <a:endParaRPr lang="tr-TR" dirty="0"/>
          </a:p>
          <a:p>
            <a:r>
              <a:rPr lang="en-US" dirty="0"/>
              <a:t> </a:t>
            </a:r>
            <a:endParaRPr lang="tr-TR" dirty="0"/>
          </a:p>
          <a:p>
            <a:r>
              <a:rPr lang="en-US" dirty="0"/>
              <a:t>(KSBU </a:t>
            </a:r>
            <a:r>
              <a:rPr lang="en-US" dirty="0" err="1"/>
              <a:t>Kütüphane</a:t>
            </a:r>
            <a:r>
              <a:rPr lang="en-US" dirty="0"/>
              <a:t> </a:t>
            </a:r>
            <a:r>
              <a:rPr lang="en-US" dirty="0" err="1"/>
              <a:t>ve</a:t>
            </a:r>
            <a:r>
              <a:rPr lang="en-US" dirty="0"/>
              <a:t> </a:t>
            </a:r>
            <a:r>
              <a:rPr lang="en-US" dirty="0" err="1"/>
              <a:t>Dokümantasyon</a:t>
            </a:r>
            <a:r>
              <a:rPr lang="en-US" dirty="0"/>
              <a:t> </a:t>
            </a:r>
            <a:r>
              <a:rPr lang="en-US" dirty="0" err="1"/>
              <a:t>Daire</a:t>
            </a:r>
            <a:r>
              <a:rPr lang="en-US" dirty="0"/>
              <a:t> </a:t>
            </a:r>
            <a:r>
              <a:rPr lang="en-US" dirty="0" err="1" smtClean="0"/>
              <a:t>Başkanlı</a:t>
            </a:r>
            <a:r>
              <a:rPr lang="tr-TR" dirty="0" smtClean="0"/>
              <a:t>ğ</a:t>
            </a:r>
            <a:r>
              <a:rPr lang="en-US" dirty="0" smtClean="0"/>
              <a:t>ı </a:t>
            </a:r>
            <a:r>
              <a:rPr lang="en-US" b="1" dirty="0" err="1"/>
              <a:t>Şube</a:t>
            </a:r>
            <a:r>
              <a:rPr lang="en-US" b="1" dirty="0"/>
              <a:t> </a:t>
            </a:r>
            <a:r>
              <a:rPr lang="en-US" b="1" dirty="0" err="1"/>
              <a:t>Müdürü</a:t>
            </a:r>
            <a:r>
              <a:rPr lang="en-US" b="1" dirty="0"/>
              <a:t> </a:t>
            </a:r>
            <a:r>
              <a:rPr lang="en-US" b="1" dirty="0" err="1"/>
              <a:t>Senai</a:t>
            </a:r>
            <a:r>
              <a:rPr lang="en-US" b="1" dirty="0"/>
              <a:t> ELMAS</a:t>
            </a:r>
            <a:r>
              <a:rPr lang="en-US" dirty="0"/>
              <a:t> : </a:t>
            </a:r>
            <a:r>
              <a:rPr lang="en-US" b="1" dirty="0"/>
              <a:t>1492</a:t>
            </a:r>
            <a:r>
              <a:rPr lang="en-US" dirty="0"/>
              <a:t>)</a:t>
            </a:r>
            <a:endParaRPr lang="tr-TR" dirty="0"/>
          </a:p>
          <a:p>
            <a:r>
              <a:rPr lang="en-US" dirty="0"/>
              <a:t> </a:t>
            </a:r>
            <a:endParaRPr lang="tr-TR" dirty="0"/>
          </a:p>
          <a:p>
            <a:r>
              <a:rPr lang="en-US" dirty="0" err="1"/>
              <a:t>İntihal</a:t>
            </a:r>
            <a:r>
              <a:rPr lang="en-US" dirty="0"/>
              <a:t> </a:t>
            </a:r>
            <a:r>
              <a:rPr lang="en-US" dirty="0" err="1"/>
              <a:t>yetkisi</a:t>
            </a:r>
            <a:r>
              <a:rPr lang="en-US" dirty="0"/>
              <a:t> </a:t>
            </a:r>
            <a:r>
              <a:rPr lang="en-US" dirty="0" err="1"/>
              <a:t>tarafından</a:t>
            </a:r>
            <a:r>
              <a:rPr lang="en-US" dirty="0"/>
              <a:t> </a:t>
            </a:r>
            <a:r>
              <a:rPr lang="en-US" dirty="0" err="1"/>
              <a:t>abonelik</a:t>
            </a:r>
            <a:r>
              <a:rPr lang="en-US" dirty="0"/>
              <a:t> </a:t>
            </a:r>
            <a:r>
              <a:rPr lang="en-US" dirty="0" err="1"/>
              <a:t>işlemleri</a:t>
            </a:r>
            <a:r>
              <a:rPr lang="en-US" dirty="0"/>
              <a:t> </a:t>
            </a:r>
            <a:r>
              <a:rPr lang="en-US" dirty="0" err="1"/>
              <a:t>kurumsal</a:t>
            </a:r>
            <a:r>
              <a:rPr lang="en-US" dirty="0"/>
              <a:t> e-mail </a:t>
            </a:r>
            <a:r>
              <a:rPr lang="en-US" dirty="0" err="1"/>
              <a:t>adresinize</a:t>
            </a:r>
            <a:r>
              <a:rPr lang="en-US" dirty="0"/>
              <a:t> </a:t>
            </a:r>
            <a:r>
              <a:rPr lang="en-US" dirty="0" err="1"/>
              <a:t>gönderilen</a:t>
            </a:r>
            <a:r>
              <a:rPr lang="en-US" dirty="0"/>
              <a:t> </a:t>
            </a:r>
            <a:r>
              <a:rPr lang="en-US" dirty="0" err="1"/>
              <a:t>aktivasyon</a:t>
            </a:r>
            <a:r>
              <a:rPr lang="en-US" dirty="0"/>
              <a:t> </a:t>
            </a:r>
            <a:r>
              <a:rPr lang="en-US" dirty="0" err="1"/>
              <a:t>maili</a:t>
            </a:r>
            <a:r>
              <a:rPr lang="en-US" dirty="0"/>
              <a:t> </a:t>
            </a:r>
            <a:r>
              <a:rPr lang="en-US" dirty="0" err="1"/>
              <a:t>ile</a:t>
            </a:r>
            <a:r>
              <a:rPr lang="en-US" dirty="0"/>
              <a:t> </a:t>
            </a:r>
            <a:r>
              <a:rPr lang="en-US" dirty="0" err="1"/>
              <a:t>başlatılacak</a:t>
            </a:r>
            <a:r>
              <a:rPr lang="en-US" dirty="0"/>
              <a:t> </a:t>
            </a:r>
            <a:r>
              <a:rPr lang="en-US" dirty="0" err="1"/>
              <a:t>olup</a:t>
            </a:r>
            <a:r>
              <a:rPr lang="en-US" dirty="0"/>
              <a:t>; </a:t>
            </a:r>
            <a:r>
              <a:rPr lang="en-US" dirty="0" err="1"/>
              <a:t>yapılacak</a:t>
            </a:r>
            <a:r>
              <a:rPr lang="en-US" dirty="0"/>
              <a:t> </a:t>
            </a:r>
            <a:r>
              <a:rPr lang="en-US" dirty="0" err="1"/>
              <a:t>işlemler</a:t>
            </a:r>
            <a:r>
              <a:rPr lang="en-US" dirty="0"/>
              <a:t> </a:t>
            </a:r>
            <a:r>
              <a:rPr lang="en-US" dirty="0" err="1"/>
              <a:t>sırası</a:t>
            </a:r>
            <a:r>
              <a:rPr lang="en-US" dirty="0"/>
              <a:t> </a:t>
            </a:r>
            <a:r>
              <a:rPr lang="en-US" dirty="0" err="1"/>
              <a:t>ile</a:t>
            </a:r>
            <a:r>
              <a:rPr lang="en-US" dirty="0"/>
              <a:t> </a:t>
            </a:r>
            <a:r>
              <a:rPr lang="en-US" dirty="0" err="1"/>
              <a:t>slaytta</a:t>
            </a:r>
            <a:r>
              <a:rPr lang="en-US" dirty="0"/>
              <a:t> </a:t>
            </a:r>
            <a:r>
              <a:rPr lang="en-US" dirty="0" err="1"/>
              <a:t>yer</a:t>
            </a:r>
            <a:r>
              <a:rPr lang="en-US" dirty="0"/>
              <a:t> </a:t>
            </a:r>
            <a:r>
              <a:rPr lang="en-US" dirty="0" err="1"/>
              <a:t>almaktadır</a:t>
            </a:r>
            <a:r>
              <a:rPr lang="en-US" dirty="0"/>
              <a:t>.</a:t>
            </a:r>
            <a:endParaRPr lang="tr-TR" dirty="0"/>
          </a:p>
        </p:txBody>
      </p:sp>
    </p:spTree>
    <p:extLst>
      <p:ext uri="{BB962C8B-B14F-4D97-AF65-F5344CB8AC3E}">
        <p14:creationId xmlns:p14="http://schemas.microsoft.com/office/powerpoint/2010/main" val="39418422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1209778" y="130129"/>
            <a:ext cx="9905999" cy="6304853"/>
          </a:xfrm>
        </p:spPr>
        <p:txBody>
          <a:bodyPr>
            <a:normAutofit/>
          </a:bodyPr>
          <a:lstStyle/>
          <a:p>
            <a:pPr marL="0" indent="0" algn="just">
              <a:buNone/>
            </a:pPr>
            <a:r>
              <a:rPr lang="tr-TR" sz="1800" dirty="0" err="1" smtClean="0">
                <a:solidFill>
                  <a:schemeClr val="bg1"/>
                </a:solidFill>
              </a:rPr>
              <a:t>Turnitin</a:t>
            </a:r>
            <a:r>
              <a:rPr lang="tr-TR" sz="1800" dirty="0" smtClean="0">
                <a:solidFill>
                  <a:schemeClr val="bg1"/>
                </a:solidFill>
              </a:rPr>
              <a:t> ve </a:t>
            </a:r>
            <a:r>
              <a:rPr lang="tr-TR" sz="1800" dirty="0" err="1" smtClean="0">
                <a:solidFill>
                  <a:schemeClr val="bg1"/>
                </a:solidFill>
              </a:rPr>
              <a:t>iTenticate</a:t>
            </a:r>
            <a:r>
              <a:rPr lang="tr-TR" sz="1800" dirty="0" smtClean="0">
                <a:solidFill>
                  <a:schemeClr val="bg1"/>
                </a:solidFill>
              </a:rPr>
              <a:t>; </a:t>
            </a:r>
            <a:r>
              <a:rPr lang="tr-TR" sz="1800" dirty="0">
                <a:solidFill>
                  <a:schemeClr val="bg1"/>
                </a:solidFill>
              </a:rPr>
              <a:t>öğrenciler ile eğitimcileri aynı platformda buluşturan, belgelerin orijinalite kontrollerinin yapılmasını, eğitimcilerin bu belgeleri </a:t>
            </a:r>
            <a:r>
              <a:rPr lang="tr-TR" sz="1800" dirty="0" err="1">
                <a:solidFill>
                  <a:schemeClr val="bg1"/>
                </a:solidFill>
              </a:rPr>
              <a:t>notlandırmasını</a:t>
            </a:r>
            <a:r>
              <a:rPr lang="tr-TR" sz="1800" dirty="0">
                <a:solidFill>
                  <a:schemeClr val="bg1"/>
                </a:solidFill>
              </a:rPr>
              <a:t> sağlayan dünyanın en önde gelen yazılımlarındandır. İlgili programlar, zengin geri bildirim sağlayarak ve intihali önleyerek öğrencilerin yazım yeteneklerini geliştirmektedir. Belirli bir zaman aralığında orijinal yazımı teşvik eder. Günümüz eğitimcileri ve yöneticileri öğrencilerin bilgiyi doğru, düşünerek ve yasal bir şekilde kullanmalarını teşvik etmeye çalışmaktadır. Milyarlarca internet kaynağına erişilebilirlik sayesinde öğrenciler, bir kaynağın tüm paragraflarını bir saniyede kopyalayıp yapıştırabilmektedir. Bu, performans ve değerlendirmelere yapılan vurgu ile birleşince, öğrenci araştırma ve makalelerinde orijinal olmayan içerik kullanımının artmasına sebep olmaktadır</a:t>
            </a:r>
            <a:r>
              <a:rPr lang="tr-TR" sz="1800" dirty="0" smtClean="0">
                <a:solidFill>
                  <a:schemeClr val="bg1"/>
                </a:solidFill>
              </a:rPr>
              <a:t>.</a:t>
            </a:r>
          </a:p>
          <a:p>
            <a:pPr marL="0" indent="0">
              <a:buNone/>
            </a:pPr>
            <a:r>
              <a:rPr lang="tr-TR" sz="1800" b="1" dirty="0" err="1"/>
              <a:t>Turnitin</a:t>
            </a:r>
            <a:r>
              <a:rPr lang="tr-TR" sz="1800" b="1" dirty="0"/>
              <a:t> belge analizini yaparken büyük </a:t>
            </a:r>
            <a:r>
              <a:rPr lang="tr-TR" sz="1800" b="1" dirty="0" err="1"/>
              <a:t>veritabanlarını</a:t>
            </a:r>
            <a:r>
              <a:rPr lang="tr-TR" sz="1800" b="1" dirty="0"/>
              <a:t> taramaktadır. </a:t>
            </a:r>
            <a:r>
              <a:rPr lang="tr-TR" sz="1800" b="1" dirty="0" smtClean="0"/>
              <a:t>Bunlar</a:t>
            </a:r>
            <a:r>
              <a:rPr lang="tr-TR" sz="1800" b="1" dirty="0"/>
              <a:t>;</a:t>
            </a:r>
            <a:endParaRPr lang="tr-TR" sz="1800" dirty="0"/>
          </a:p>
          <a:p>
            <a:pPr lvl="0"/>
            <a:r>
              <a:rPr lang="tr-TR" sz="1800" dirty="0"/>
              <a:t>337+ milyon öğrenci ödevi ve toplamda 620 milyondan fazla doküman</a:t>
            </a:r>
          </a:p>
          <a:p>
            <a:pPr lvl="0"/>
            <a:r>
              <a:rPr lang="tr-TR" sz="1800" dirty="0"/>
              <a:t>110,000+ dergi &amp; kitap ve toplamda 157 milyondan fazla yayın</a:t>
            </a:r>
          </a:p>
          <a:p>
            <a:pPr lvl="0"/>
            <a:r>
              <a:rPr lang="tr-TR" sz="1800" dirty="0"/>
              <a:t>62+ milyar güncel ve arşivlenmiş web sayfası</a:t>
            </a:r>
          </a:p>
          <a:p>
            <a:pPr lvl="0"/>
            <a:r>
              <a:rPr lang="tr-TR" sz="1800" dirty="0"/>
              <a:t>140 ülkede, 15.000’den fazla eğitim kurumunda,</a:t>
            </a:r>
          </a:p>
          <a:p>
            <a:pPr lvl="0"/>
            <a:r>
              <a:rPr lang="tr-TR" sz="1800" dirty="0"/>
              <a:t>30 milyondan fazla öğrenci,</a:t>
            </a:r>
          </a:p>
          <a:p>
            <a:pPr lvl="0"/>
            <a:r>
              <a:rPr lang="tr-TR" sz="1800" dirty="0"/>
              <a:t>1.6+ milyon aktif öğretmen </a:t>
            </a:r>
            <a:r>
              <a:rPr lang="tr-TR" sz="1800" dirty="0" err="1"/>
              <a:t>Turnitin</a:t>
            </a:r>
            <a:r>
              <a:rPr lang="tr-TR" sz="1800" dirty="0"/>
              <a:t> kullanmaktadır.</a:t>
            </a:r>
          </a:p>
          <a:p>
            <a:pPr marL="0" indent="0" algn="just">
              <a:buNone/>
            </a:pPr>
            <a:endParaRPr lang="tr-TR" sz="1800" dirty="0" smtClean="0">
              <a:solidFill>
                <a:schemeClr val="bg1"/>
              </a:solidFill>
            </a:endParaRPr>
          </a:p>
          <a:p>
            <a:pPr marL="0" indent="0" algn="just">
              <a:buNone/>
            </a:pPr>
            <a:endParaRPr lang="tr-TR" dirty="0">
              <a:solidFill>
                <a:schemeClr val="bg1"/>
              </a:solidFill>
            </a:endParaRPr>
          </a:p>
          <a:p>
            <a:pPr marL="0" indent="0" algn="just">
              <a:buNone/>
            </a:pPr>
            <a:endParaRPr lang="tr-TR" dirty="0" smtClean="0">
              <a:solidFill>
                <a:schemeClr val="bg1"/>
              </a:solidFill>
            </a:endParaRPr>
          </a:p>
          <a:p>
            <a:pPr marL="0" indent="0" algn="just">
              <a:buNone/>
            </a:pPr>
            <a:endParaRPr lang="tr-TR" dirty="0">
              <a:solidFill>
                <a:schemeClr val="bg1"/>
              </a:solidFill>
            </a:endParaRPr>
          </a:p>
          <a:p>
            <a:pPr marL="0" indent="0" algn="just">
              <a:buNone/>
            </a:pPr>
            <a:endParaRPr lang="tr-TR" dirty="0">
              <a:solidFill>
                <a:schemeClr val="bg1"/>
              </a:solidFill>
            </a:endParaRPr>
          </a:p>
          <a:p>
            <a:pPr marL="0" indent="0" algn="just">
              <a:buNone/>
            </a:pPr>
            <a:endParaRPr lang="tr-TR" dirty="0">
              <a:solidFill>
                <a:schemeClr val="bg1"/>
              </a:solidFill>
            </a:endParaRPr>
          </a:p>
        </p:txBody>
      </p:sp>
    </p:spTree>
    <p:extLst>
      <p:ext uri="{BB962C8B-B14F-4D97-AF65-F5344CB8AC3E}">
        <p14:creationId xmlns:p14="http://schemas.microsoft.com/office/powerpoint/2010/main" val="36824517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1209778" y="130129"/>
            <a:ext cx="9905999" cy="6304853"/>
          </a:xfrm>
        </p:spPr>
        <p:txBody>
          <a:bodyPr>
            <a:normAutofit/>
          </a:bodyPr>
          <a:lstStyle/>
          <a:p>
            <a:pPr marL="0" indent="0" algn="just">
              <a:buNone/>
            </a:pPr>
            <a:endParaRPr lang="tr-TR" sz="1800" dirty="0" smtClean="0">
              <a:solidFill>
                <a:schemeClr val="bg1"/>
              </a:solidFill>
            </a:endParaRPr>
          </a:p>
          <a:p>
            <a:pPr marL="0" indent="0" algn="just">
              <a:buNone/>
            </a:pPr>
            <a:endParaRPr lang="tr-TR" sz="1800" dirty="0" smtClean="0">
              <a:solidFill>
                <a:schemeClr val="bg1"/>
              </a:solidFill>
            </a:endParaRPr>
          </a:p>
          <a:p>
            <a:pPr marL="0" indent="0" algn="just">
              <a:buNone/>
            </a:pPr>
            <a:endParaRPr lang="tr-TR" sz="1800" dirty="0">
              <a:solidFill>
                <a:schemeClr val="bg1"/>
              </a:solidFill>
            </a:endParaRPr>
          </a:p>
          <a:p>
            <a:pPr marL="0" indent="0" algn="just">
              <a:buNone/>
            </a:pPr>
            <a:r>
              <a:rPr lang="tr-TR" sz="1800" dirty="0" smtClean="0">
                <a:solidFill>
                  <a:schemeClr val="bg1"/>
                </a:solidFill>
              </a:rPr>
              <a:t>Bu </a:t>
            </a:r>
            <a:r>
              <a:rPr lang="tr-TR" sz="1800" dirty="0">
                <a:solidFill>
                  <a:schemeClr val="bg1"/>
                </a:solidFill>
              </a:rPr>
              <a:t>bağlamda; Üniversitemiz ile </a:t>
            </a:r>
            <a:r>
              <a:rPr lang="tr-TR" sz="1800" dirty="0" err="1">
                <a:solidFill>
                  <a:schemeClr val="bg1"/>
                </a:solidFill>
              </a:rPr>
              <a:t>TUBİTAK'a</a:t>
            </a:r>
            <a:r>
              <a:rPr lang="tr-TR" sz="1800" dirty="0">
                <a:solidFill>
                  <a:schemeClr val="bg1"/>
                </a:solidFill>
              </a:rPr>
              <a:t> bağlı  </a:t>
            </a:r>
            <a:r>
              <a:rPr lang="tr-TR" sz="1800" dirty="0" err="1">
                <a:solidFill>
                  <a:schemeClr val="bg1"/>
                </a:solidFill>
              </a:rPr>
              <a:t>TechKnowledge</a:t>
            </a:r>
            <a:r>
              <a:rPr lang="tr-TR" sz="1800" dirty="0">
                <a:solidFill>
                  <a:schemeClr val="bg1"/>
                </a:solidFill>
              </a:rPr>
              <a:t> firması arasında yapılan protokol çerçevesinde; </a:t>
            </a:r>
            <a:r>
              <a:rPr lang="tr-TR" sz="1800" dirty="0" err="1">
                <a:solidFill>
                  <a:schemeClr val="bg1"/>
                </a:solidFill>
              </a:rPr>
              <a:t>Turnitin</a:t>
            </a:r>
            <a:r>
              <a:rPr lang="tr-TR" sz="1800" dirty="0">
                <a:solidFill>
                  <a:schemeClr val="bg1"/>
                </a:solidFill>
              </a:rPr>
              <a:t> ve  </a:t>
            </a:r>
            <a:r>
              <a:rPr lang="tr-TR" sz="1800" dirty="0" err="1">
                <a:solidFill>
                  <a:schemeClr val="bg1"/>
                </a:solidFill>
              </a:rPr>
              <a:t>iThenticate</a:t>
            </a:r>
            <a:r>
              <a:rPr lang="tr-TR" sz="1800" dirty="0">
                <a:solidFill>
                  <a:schemeClr val="bg1"/>
                </a:solidFill>
              </a:rPr>
              <a:t> Programlarını kullanarak danışmanlığını yaptığınız öğrencilerin Makale, Tez ve Ödev gibi çalışmalarını </a:t>
            </a:r>
            <a:r>
              <a:rPr lang="tr-TR" sz="1800" i="1" dirty="0">
                <a:solidFill>
                  <a:schemeClr val="bg1"/>
                </a:solidFill>
              </a:rPr>
              <a:t>(</a:t>
            </a:r>
            <a:r>
              <a:rPr lang="tr-TR" sz="1800" i="1" u="sng" dirty="0">
                <a:solidFill>
                  <a:schemeClr val="bg1"/>
                </a:solidFill>
                <a:hlinkClick r:id="rId2"/>
              </a:rPr>
              <a:t>http://www.ithenticate.com</a:t>
            </a:r>
            <a:r>
              <a:rPr lang="tr-TR" sz="1800" i="1" dirty="0">
                <a:solidFill>
                  <a:schemeClr val="bg1"/>
                </a:solidFill>
              </a:rPr>
              <a:t>  </a:t>
            </a:r>
            <a:r>
              <a:rPr lang="tr-TR" sz="1800" i="1" u="sng" dirty="0">
                <a:solidFill>
                  <a:schemeClr val="bg1"/>
                </a:solidFill>
                <a:hlinkClick r:id="rId3"/>
              </a:rPr>
              <a:t>https://www.turnitin.com/</a:t>
            </a:r>
            <a:r>
              <a:rPr lang="tr-TR" sz="1800" i="1" dirty="0">
                <a:solidFill>
                  <a:schemeClr val="bg1"/>
                </a:solidFill>
              </a:rPr>
              <a:t>)</a:t>
            </a:r>
            <a:r>
              <a:rPr lang="tr-TR" sz="1800" dirty="0">
                <a:solidFill>
                  <a:schemeClr val="bg1"/>
                </a:solidFill>
              </a:rPr>
              <a:t> ilgili sayfalara yükleyebilir ve intihal oranlarına ait raporu görüntüleyebilirsiniz</a:t>
            </a:r>
            <a:r>
              <a:rPr lang="tr-TR" sz="1800" dirty="0" smtClean="0">
                <a:solidFill>
                  <a:schemeClr val="bg1"/>
                </a:solidFill>
              </a:rPr>
              <a:t>.</a:t>
            </a:r>
          </a:p>
          <a:p>
            <a:pPr marL="0" indent="0">
              <a:buNone/>
            </a:pPr>
            <a:endParaRPr lang="tr-TR" sz="1800" b="1" i="1" dirty="0" smtClean="0">
              <a:solidFill>
                <a:schemeClr val="bg1"/>
              </a:solidFill>
            </a:endParaRPr>
          </a:p>
          <a:p>
            <a:pPr marL="0" indent="0">
              <a:buNone/>
            </a:pPr>
            <a:r>
              <a:rPr lang="tr-TR" sz="1800" b="1" i="1" dirty="0" smtClean="0"/>
              <a:t>   ÖNEMLİ </a:t>
            </a:r>
            <a:r>
              <a:rPr lang="tr-TR" sz="1800" b="1" i="1" dirty="0"/>
              <a:t>NOT:</a:t>
            </a:r>
            <a:endParaRPr lang="tr-TR" sz="1800" dirty="0"/>
          </a:p>
          <a:p>
            <a:pPr lvl="0"/>
            <a:r>
              <a:rPr lang="en-US" sz="1800" i="1" u="sng" dirty="0" err="1"/>
              <a:t>iThenticate</a:t>
            </a:r>
            <a:r>
              <a:rPr lang="tr-TR" sz="1800" dirty="0"/>
              <a:t>, sadece doktora ve üzeri düzeyindeki kullanıcıların kendi </a:t>
            </a:r>
            <a:r>
              <a:rPr lang="tr-TR" sz="1800" i="1" dirty="0"/>
              <a:t>makale</a:t>
            </a:r>
            <a:r>
              <a:rPr lang="tr-TR" sz="1800" dirty="0"/>
              <a:t>lerini tarayabilmesi amacıyla hizmet vermektedir. Araştırma görevlisi, doktora öğrencisi veya lisans öğrencilerinin ilgili programı kullanması ve program üzerinde tez, öğrenci ödevi, proje vb. gibi makale dışı taramaların yapılması lisansa aykırıdır. Bu tarz kullanımı tespit edilen kullanıcıların hesapları </a:t>
            </a:r>
            <a:r>
              <a:rPr lang="tr-TR" sz="1800" dirty="0" smtClean="0"/>
              <a:t>kapatılacaktır.</a:t>
            </a:r>
          </a:p>
          <a:p>
            <a:pPr lvl="0"/>
            <a:r>
              <a:rPr lang="tr-TR" sz="1800" dirty="0" smtClean="0"/>
              <a:t>İTHENTİCATE PROGRAMI İLE MAKALE, TURNİTİN PROGRAMI İLE TEZ, ÖĞRENCİ ÖDEVİ, PROJE VB. GİBİ MAKALE DIŞI TARAMALARIN YAPILMASI GEREKTİĞİNİ UNUTMAYINIZ. </a:t>
            </a:r>
            <a:endParaRPr lang="tr-TR" sz="1800" dirty="0"/>
          </a:p>
        </p:txBody>
      </p:sp>
    </p:spTree>
    <p:extLst>
      <p:ext uri="{BB962C8B-B14F-4D97-AF65-F5344CB8AC3E}">
        <p14:creationId xmlns:p14="http://schemas.microsoft.com/office/powerpoint/2010/main" val="2007322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çerik Yer Tutucusu 7"/>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89687" y="1676920"/>
            <a:ext cx="8026542" cy="3541712"/>
          </a:xfrm>
        </p:spPr>
      </p:pic>
    </p:spTree>
    <p:extLst>
      <p:ext uri="{BB962C8B-B14F-4D97-AF65-F5344CB8AC3E}">
        <p14:creationId xmlns:p14="http://schemas.microsoft.com/office/powerpoint/2010/main" val="118538779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Resim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5329" y="513566"/>
            <a:ext cx="10146082" cy="5488083"/>
          </a:xfrm>
          <a:prstGeom prst="rect">
            <a:avLst/>
          </a:prstGeom>
        </p:spPr>
      </p:pic>
    </p:spTree>
    <p:extLst>
      <p:ext uri="{BB962C8B-B14F-4D97-AF65-F5344CB8AC3E}">
        <p14:creationId xmlns:p14="http://schemas.microsoft.com/office/powerpoint/2010/main" val="183766889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Resim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0077" y="513566"/>
            <a:ext cx="10083452" cy="5488083"/>
          </a:xfrm>
          <a:prstGeom prst="rect">
            <a:avLst/>
          </a:prstGeom>
        </p:spPr>
      </p:pic>
    </p:spTree>
    <p:extLst>
      <p:ext uri="{BB962C8B-B14F-4D97-AF65-F5344CB8AC3E}">
        <p14:creationId xmlns:p14="http://schemas.microsoft.com/office/powerpoint/2010/main" val="65345861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Resim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0077" y="485438"/>
            <a:ext cx="10058400" cy="5474449"/>
          </a:xfrm>
          <a:prstGeom prst="rect">
            <a:avLst/>
          </a:prstGeom>
        </p:spPr>
      </p:pic>
    </p:spTree>
    <p:extLst>
      <p:ext uri="{BB962C8B-B14F-4D97-AF65-F5344CB8AC3E}">
        <p14:creationId xmlns:p14="http://schemas.microsoft.com/office/powerpoint/2010/main" val="8685202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Resim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2603" y="513566"/>
            <a:ext cx="10058400" cy="5488083"/>
          </a:xfrm>
          <a:prstGeom prst="rect">
            <a:avLst/>
          </a:prstGeom>
        </p:spPr>
      </p:pic>
    </p:spTree>
    <p:extLst>
      <p:ext uri="{BB962C8B-B14F-4D97-AF65-F5344CB8AC3E}">
        <p14:creationId xmlns:p14="http://schemas.microsoft.com/office/powerpoint/2010/main" val="5683412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Resim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0077" y="495505"/>
            <a:ext cx="10058400" cy="5141207"/>
          </a:xfrm>
          <a:prstGeom prst="rect">
            <a:avLst/>
          </a:prstGeom>
        </p:spPr>
      </p:pic>
    </p:spTree>
    <p:extLst>
      <p:ext uri="{BB962C8B-B14F-4D97-AF65-F5344CB8AC3E}">
        <p14:creationId xmlns:p14="http://schemas.microsoft.com/office/powerpoint/2010/main" val="347722546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Resim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65129" y="518679"/>
            <a:ext cx="10058400" cy="4654570"/>
          </a:xfrm>
          <a:prstGeom prst="rect">
            <a:avLst/>
          </a:prstGeom>
        </p:spPr>
      </p:pic>
    </p:spTree>
    <p:extLst>
      <p:ext uri="{BB962C8B-B14F-4D97-AF65-F5344CB8AC3E}">
        <p14:creationId xmlns:p14="http://schemas.microsoft.com/office/powerpoint/2010/main" val="296208035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Resim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0565" y="506154"/>
            <a:ext cx="10095490" cy="5493813"/>
          </a:xfrm>
          <a:prstGeom prst="rect">
            <a:avLst/>
          </a:prstGeom>
        </p:spPr>
      </p:pic>
    </p:spTree>
    <p:extLst>
      <p:ext uri="{BB962C8B-B14F-4D97-AF65-F5344CB8AC3E}">
        <p14:creationId xmlns:p14="http://schemas.microsoft.com/office/powerpoint/2010/main" val="323257822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Resim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0669" y="491818"/>
            <a:ext cx="9895074" cy="5459961"/>
          </a:xfrm>
          <a:prstGeom prst="rect">
            <a:avLst/>
          </a:prstGeom>
        </p:spPr>
      </p:pic>
    </p:spTree>
    <p:extLst>
      <p:ext uri="{BB962C8B-B14F-4D97-AF65-F5344CB8AC3E}">
        <p14:creationId xmlns:p14="http://schemas.microsoft.com/office/powerpoint/2010/main" val="402711334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Resim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2057" y="479292"/>
            <a:ext cx="7841292" cy="5782451"/>
          </a:xfrm>
          <a:prstGeom prst="rect">
            <a:avLst/>
          </a:prstGeom>
        </p:spPr>
      </p:pic>
    </p:spTree>
    <p:extLst>
      <p:ext uri="{BB962C8B-B14F-4D97-AF65-F5344CB8AC3E}">
        <p14:creationId xmlns:p14="http://schemas.microsoft.com/office/powerpoint/2010/main" val="77654793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Resim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27969" y="474127"/>
            <a:ext cx="9695144" cy="5888969"/>
          </a:xfrm>
          <a:prstGeom prst="rect">
            <a:avLst/>
          </a:prstGeom>
        </p:spPr>
      </p:pic>
    </p:spTree>
    <p:extLst>
      <p:ext uri="{BB962C8B-B14F-4D97-AF65-F5344CB8AC3E}">
        <p14:creationId xmlns:p14="http://schemas.microsoft.com/office/powerpoint/2010/main" val="86925375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Resim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52813" y="535512"/>
            <a:ext cx="9895560" cy="5187584"/>
          </a:xfrm>
          <a:prstGeom prst="rect">
            <a:avLst/>
          </a:prstGeom>
        </p:spPr>
      </p:pic>
    </p:spTree>
    <p:extLst>
      <p:ext uri="{BB962C8B-B14F-4D97-AF65-F5344CB8AC3E}">
        <p14:creationId xmlns:p14="http://schemas.microsoft.com/office/powerpoint/2010/main" val="247328943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Resim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64544" y="770634"/>
            <a:ext cx="9949239" cy="5134510"/>
          </a:xfrm>
          <a:prstGeom prst="rect">
            <a:avLst/>
          </a:prstGeom>
        </p:spPr>
      </p:pic>
    </p:spTree>
    <p:extLst>
      <p:ext uri="{BB962C8B-B14F-4D97-AF65-F5344CB8AC3E}">
        <p14:creationId xmlns:p14="http://schemas.microsoft.com/office/powerpoint/2010/main" val="55164252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p:cNvSpPr txBox="1"/>
          <p:nvPr/>
        </p:nvSpPr>
        <p:spPr>
          <a:xfrm>
            <a:off x="2700471" y="2632106"/>
            <a:ext cx="7366475" cy="1200329"/>
          </a:xfrm>
          <a:prstGeom prst="rect">
            <a:avLst/>
          </a:prstGeom>
          <a:noFill/>
        </p:spPr>
        <p:txBody>
          <a:bodyPr wrap="square" rtlCol="0">
            <a:spAutoFit/>
          </a:bodyPr>
          <a:lstStyle/>
          <a:p>
            <a:r>
              <a:rPr lang="tr-TR" sz="7200" dirty="0" smtClean="0">
                <a:latin typeface="Batang" panose="02030600000101010101" pitchFamily="18" charset="-127"/>
                <a:ea typeface="Batang" panose="02030600000101010101" pitchFamily="18" charset="-127"/>
              </a:rPr>
              <a:t>Şifre Sıfırlama</a:t>
            </a:r>
            <a:endParaRPr lang="tr-TR" sz="7200" dirty="0">
              <a:latin typeface="Batang" panose="02030600000101010101" pitchFamily="18" charset="-127"/>
              <a:ea typeface="Batang" panose="02030600000101010101" pitchFamily="18" charset="-127"/>
            </a:endParaRPr>
          </a:p>
        </p:txBody>
      </p:sp>
    </p:spTree>
    <p:extLst>
      <p:ext uri="{BB962C8B-B14F-4D97-AF65-F5344CB8AC3E}">
        <p14:creationId xmlns:p14="http://schemas.microsoft.com/office/powerpoint/2010/main" val="151154091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2568" y="888763"/>
            <a:ext cx="10938617" cy="4802736"/>
          </a:xfrm>
          <a:prstGeom prst="rect">
            <a:avLst/>
          </a:prstGeom>
        </p:spPr>
      </p:pic>
    </p:spTree>
    <p:extLst>
      <p:ext uri="{BB962C8B-B14F-4D97-AF65-F5344CB8AC3E}">
        <p14:creationId xmlns:p14="http://schemas.microsoft.com/office/powerpoint/2010/main" val="26696442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4200" y="955609"/>
            <a:ext cx="11152264" cy="5009572"/>
          </a:xfrm>
          <a:prstGeom prst="rect">
            <a:avLst/>
          </a:prstGeom>
        </p:spPr>
      </p:pic>
    </p:spTree>
    <p:extLst>
      <p:ext uri="{BB962C8B-B14F-4D97-AF65-F5344CB8AC3E}">
        <p14:creationId xmlns:p14="http://schemas.microsoft.com/office/powerpoint/2010/main" val="87868389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9660" y="1183839"/>
            <a:ext cx="11144826" cy="4635846"/>
          </a:xfrm>
          <a:prstGeom prst="rect">
            <a:avLst/>
          </a:prstGeom>
        </p:spPr>
      </p:pic>
    </p:spTree>
    <p:extLst>
      <p:ext uri="{BB962C8B-B14F-4D97-AF65-F5344CB8AC3E}">
        <p14:creationId xmlns:p14="http://schemas.microsoft.com/office/powerpoint/2010/main" val="364014391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66617" y="3409534"/>
            <a:ext cx="4217706" cy="2790975"/>
          </a:xfrm>
          <a:prstGeom prst="rect">
            <a:avLst/>
          </a:prstGeom>
        </p:spPr>
      </p:pic>
      <p:sp>
        <p:nvSpPr>
          <p:cNvPr id="4" name="Metin kutusu 3"/>
          <p:cNvSpPr txBox="1"/>
          <p:nvPr/>
        </p:nvSpPr>
        <p:spPr>
          <a:xfrm>
            <a:off x="2401368" y="854579"/>
            <a:ext cx="7298109" cy="2308324"/>
          </a:xfrm>
          <a:prstGeom prst="rect">
            <a:avLst/>
          </a:prstGeom>
          <a:noFill/>
        </p:spPr>
        <p:txBody>
          <a:bodyPr wrap="square" rtlCol="0">
            <a:spAutoFit/>
          </a:bodyPr>
          <a:lstStyle/>
          <a:p>
            <a:pPr algn="ctr"/>
            <a:r>
              <a:rPr lang="tr-TR" sz="7200" dirty="0" smtClean="0">
                <a:solidFill>
                  <a:schemeClr val="bg1"/>
                </a:solidFill>
                <a:latin typeface="Batang" panose="02030600000101010101" pitchFamily="18" charset="-127"/>
                <a:ea typeface="Batang" panose="02030600000101010101" pitchFamily="18" charset="-127"/>
              </a:rPr>
              <a:t>UYARI</a:t>
            </a:r>
          </a:p>
          <a:p>
            <a:pPr algn="ctr"/>
            <a:r>
              <a:rPr lang="tr-TR" dirty="0" smtClean="0">
                <a:solidFill>
                  <a:schemeClr val="bg1"/>
                </a:solidFill>
                <a:latin typeface="Batang" panose="02030600000101010101" pitchFamily="18" charset="-127"/>
                <a:ea typeface="Batang" panose="02030600000101010101" pitchFamily="18" charset="-127"/>
              </a:rPr>
              <a:t>Tez, Makale, Ödev ve benzeri çalışmalarınızı</a:t>
            </a:r>
          </a:p>
          <a:p>
            <a:pPr algn="ctr"/>
            <a:r>
              <a:rPr lang="tr-TR" dirty="0" err="1" smtClean="0">
                <a:solidFill>
                  <a:schemeClr val="bg1"/>
                </a:solidFill>
                <a:latin typeface="Batang" panose="02030600000101010101" pitchFamily="18" charset="-127"/>
                <a:ea typeface="Batang" panose="02030600000101010101" pitchFamily="18" charset="-127"/>
              </a:rPr>
              <a:t>Turnitin</a:t>
            </a:r>
            <a:r>
              <a:rPr lang="tr-TR" dirty="0" smtClean="0">
                <a:solidFill>
                  <a:schemeClr val="bg1"/>
                </a:solidFill>
                <a:latin typeface="Batang" panose="02030600000101010101" pitchFamily="18" charset="-127"/>
                <a:ea typeface="Batang" panose="02030600000101010101" pitchFamily="18" charset="-127"/>
              </a:rPr>
              <a:t>/ </a:t>
            </a:r>
            <a:r>
              <a:rPr lang="tr-TR" dirty="0" err="1" smtClean="0">
                <a:solidFill>
                  <a:schemeClr val="bg1"/>
                </a:solidFill>
                <a:latin typeface="Batang" panose="02030600000101010101" pitchFamily="18" charset="-127"/>
                <a:ea typeface="Batang" panose="02030600000101010101" pitchFamily="18" charset="-127"/>
              </a:rPr>
              <a:t>İthanticate</a:t>
            </a:r>
            <a:r>
              <a:rPr lang="tr-TR" dirty="0" smtClean="0">
                <a:solidFill>
                  <a:schemeClr val="bg1"/>
                </a:solidFill>
                <a:latin typeface="Batang" panose="02030600000101010101" pitchFamily="18" charset="-127"/>
                <a:ea typeface="Batang" panose="02030600000101010101" pitchFamily="18" charset="-127"/>
              </a:rPr>
              <a:t> İntihal Programlarına yüklemeden önce asla online ortamda paylaşmayınız.</a:t>
            </a:r>
          </a:p>
          <a:p>
            <a:pPr algn="ctr"/>
            <a:r>
              <a:rPr lang="tr-TR" dirty="0" smtClean="0">
                <a:solidFill>
                  <a:schemeClr val="bg1"/>
                </a:solidFill>
                <a:latin typeface="Batang" panose="02030600000101010101" pitchFamily="18" charset="-127"/>
                <a:ea typeface="Batang" panose="02030600000101010101" pitchFamily="18" charset="-127"/>
              </a:rPr>
              <a:t> </a:t>
            </a:r>
            <a:endParaRPr lang="tr-TR" dirty="0">
              <a:solidFill>
                <a:schemeClr val="bg1"/>
              </a:solidFill>
              <a:latin typeface="Batang" panose="02030600000101010101" pitchFamily="18" charset="-127"/>
              <a:ea typeface="Batang" panose="02030600000101010101" pitchFamily="18" charset="-127"/>
            </a:endParaRPr>
          </a:p>
        </p:txBody>
      </p:sp>
    </p:spTree>
    <p:extLst>
      <p:ext uri="{BB962C8B-B14F-4D97-AF65-F5344CB8AC3E}">
        <p14:creationId xmlns:p14="http://schemas.microsoft.com/office/powerpoint/2010/main" val="75760772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1312328" y="2121299"/>
            <a:ext cx="9905999" cy="3724024"/>
          </a:xfrm>
        </p:spPr>
        <p:txBody>
          <a:bodyPr>
            <a:normAutofit fontScale="70000" lnSpcReduction="20000"/>
          </a:bodyPr>
          <a:lstStyle/>
          <a:p>
            <a:pPr marL="0" indent="0">
              <a:buNone/>
            </a:pPr>
            <a:r>
              <a:rPr lang="tr-TR" sz="2600" dirty="0" err="1" smtClean="0">
                <a:solidFill>
                  <a:schemeClr val="bg1"/>
                </a:solidFill>
              </a:rPr>
              <a:t>iThenticate</a:t>
            </a:r>
            <a:r>
              <a:rPr lang="tr-TR" sz="2600" dirty="0" smtClean="0">
                <a:solidFill>
                  <a:schemeClr val="bg1"/>
                </a:solidFill>
              </a:rPr>
              <a:t> aboneliği için her hangi bir aktivasyon işlemi yapılmamakta olup, doktora </a:t>
            </a:r>
            <a:r>
              <a:rPr lang="tr-TR" sz="2600" dirty="0">
                <a:solidFill>
                  <a:schemeClr val="bg1"/>
                </a:solidFill>
              </a:rPr>
              <a:t>ve üzeri düzeyindeki </a:t>
            </a:r>
            <a:r>
              <a:rPr lang="tr-TR" sz="2600" dirty="0" smtClean="0">
                <a:solidFill>
                  <a:schemeClr val="bg1"/>
                </a:solidFill>
              </a:rPr>
              <a:t>kullanıcılar için intihal yetkilisi tarafından sisteme manuel olarak kayıt yapılmaktadır. </a:t>
            </a:r>
          </a:p>
          <a:p>
            <a:pPr marL="0" indent="0">
              <a:buNone/>
            </a:pPr>
            <a:r>
              <a:rPr lang="tr-TR" sz="2000" b="1" i="1" dirty="0" smtClean="0"/>
              <a:t>    ÖNEMLİ </a:t>
            </a:r>
            <a:r>
              <a:rPr lang="tr-TR" sz="2000" b="1" i="1" dirty="0"/>
              <a:t>NOT:</a:t>
            </a:r>
            <a:endParaRPr lang="tr-TR" sz="2000" dirty="0"/>
          </a:p>
          <a:p>
            <a:pPr lvl="0"/>
            <a:r>
              <a:rPr lang="en-US" sz="2000" i="1" u="sng" dirty="0" err="1"/>
              <a:t>iThenticate</a:t>
            </a:r>
            <a:r>
              <a:rPr lang="tr-TR" sz="2000" dirty="0"/>
              <a:t>, sadece doktora ve üzeri düzeyindeki kullanıcıların kendi </a:t>
            </a:r>
            <a:r>
              <a:rPr lang="tr-TR" sz="2000" i="1" dirty="0"/>
              <a:t>makale</a:t>
            </a:r>
            <a:r>
              <a:rPr lang="tr-TR" sz="2000" dirty="0"/>
              <a:t>lerini tarayabilmesi amacıyla hizmet vermektedir. Araştırma görevlisi, doktora öğrencisi veya lisans öğrencilerinin ilgili programı kullanması ve program üzerinde tez, öğrenci ödevi, proje vb. gibi makale dışı taramaların yapılması lisansa aykırıdır. Bu tarz kullanımı tespit edilen kullanıcıların hesapları kapatılacaktır.</a:t>
            </a:r>
          </a:p>
          <a:p>
            <a:pPr lvl="0"/>
            <a:r>
              <a:rPr lang="tr-TR" sz="2000" dirty="0"/>
              <a:t>İTHENTİCATE PROGRAMI İLE MAKALE, TURNİTİN PROGRAMI İLE TEZ, ÖĞRENCİ ÖDEVİ, PROJE VB. GİBİ MAKALE DIŞI TARAMALARIN YAPILMASI GEREKTİĞİNİ UNUTMAYINIZ</a:t>
            </a:r>
            <a:r>
              <a:rPr lang="tr-TR" sz="2000" dirty="0" smtClean="0"/>
              <a:t>.</a:t>
            </a:r>
          </a:p>
          <a:p>
            <a:pPr marL="0" lvl="0" indent="0">
              <a:buNone/>
            </a:pPr>
            <a:r>
              <a:rPr lang="tr-TR" sz="2000" dirty="0"/>
              <a:t> </a:t>
            </a:r>
            <a:r>
              <a:rPr lang="tr-TR" sz="2000" dirty="0" smtClean="0"/>
              <a:t>   </a:t>
            </a:r>
          </a:p>
          <a:p>
            <a:pPr marL="0" lvl="0" indent="0">
              <a:buNone/>
            </a:pPr>
            <a:r>
              <a:rPr lang="tr-TR" sz="2000" dirty="0"/>
              <a:t> </a:t>
            </a:r>
            <a:r>
              <a:rPr lang="tr-TR" sz="2000" dirty="0" smtClean="0"/>
              <a:t>   </a:t>
            </a:r>
            <a:r>
              <a:rPr lang="tr-TR" sz="2000" b="1" dirty="0" smtClean="0">
                <a:solidFill>
                  <a:schemeClr val="bg1"/>
                </a:solidFill>
              </a:rPr>
              <a:t>Bilgi için;</a:t>
            </a:r>
            <a:r>
              <a:rPr lang="tr-TR" sz="2000" dirty="0" smtClean="0">
                <a:solidFill>
                  <a:schemeClr val="bg1"/>
                </a:solidFill>
              </a:rPr>
              <a:t> </a:t>
            </a:r>
            <a:r>
              <a:rPr lang="tr-TR" sz="2000" dirty="0" smtClean="0"/>
              <a:t>KSBÜ </a:t>
            </a:r>
            <a:r>
              <a:rPr lang="tr-TR" sz="2000" dirty="0" smtClean="0"/>
              <a:t>Kütüphane ve Dokümantasyon Daire Başkanlığı</a:t>
            </a:r>
            <a:endParaRPr lang="tr-TR" sz="2000" dirty="0" smtClean="0"/>
          </a:p>
          <a:p>
            <a:pPr marL="0" lvl="0" indent="0">
              <a:buNone/>
            </a:pPr>
            <a:r>
              <a:rPr lang="tr-TR" sz="2000" dirty="0" smtClean="0"/>
              <a:t>                   </a:t>
            </a:r>
            <a:r>
              <a:rPr lang="tr-TR" sz="2000" dirty="0" smtClean="0"/>
              <a:t>Şube Müdürü </a:t>
            </a:r>
            <a:r>
              <a:rPr lang="tr-TR" sz="2000" dirty="0" err="1" smtClean="0"/>
              <a:t>Senai</a:t>
            </a:r>
            <a:r>
              <a:rPr lang="tr-TR" sz="2000" dirty="0" smtClean="0"/>
              <a:t> ELMAS / 1492</a:t>
            </a:r>
            <a:endParaRPr lang="tr-TR" sz="2000" dirty="0" smtClean="0"/>
          </a:p>
          <a:p>
            <a:pPr lvl="0"/>
            <a:endParaRPr lang="tr-TR" sz="2000" dirty="0" smtClean="0"/>
          </a:p>
          <a:p>
            <a:pPr lvl="0"/>
            <a:endParaRPr lang="tr-TR" sz="2000" dirty="0">
              <a:solidFill>
                <a:schemeClr val="bg1"/>
              </a:solidFill>
            </a:endParaRPr>
          </a:p>
          <a:p>
            <a:pPr lvl="0"/>
            <a:endParaRPr lang="tr-TR" sz="2000" dirty="0">
              <a:solidFill>
                <a:schemeClr val="bg1"/>
              </a:solidFill>
            </a:endParaRPr>
          </a:p>
        </p:txBody>
      </p:sp>
      <p:pic>
        <p:nvPicPr>
          <p:cNvPr id="3" name="Resim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60013" y="545775"/>
            <a:ext cx="6883089" cy="1190568"/>
          </a:xfrm>
          <a:prstGeom prst="rect">
            <a:avLst/>
          </a:prstGeom>
        </p:spPr>
      </p:pic>
    </p:spTree>
    <p:extLst>
      <p:ext uri="{BB962C8B-B14F-4D97-AF65-F5344CB8AC3E}">
        <p14:creationId xmlns:p14="http://schemas.microsoft.com/office/powerpoint/2010/main" val="29945908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vre">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xmlns="" name="Circuit" id="{0AC2F7E7-15F5-431C-B2A2-456FE929F56C}" vid="{0911B802-464C-4241-8DD9-B60FF88E379F}"/>
    </a:ext>
  </a:extLst>
</a:theme>
</file>

<file path=docProps/app.xml><?xml version="1.0" encoding="utf-8"?>
<Properties xmlns="http://schemas.openxmlformats.org/officeDocument/2006/extended-properties" xmlns:vt="http://schemas.openxmlformats.org/officeDocument/2006/docPropsVTypes">
  <Template>TM04033919[[fn=Devre]]</Template>
  <TotalTime>141</TotalTime>
  <Words>302</Words>
  <Application>Microsoft Office PowerPoint</Application>
  <PresentationFormat>Özel</PresentationFormat>
  <Paragraphs>38</Paragraphs>
  <Slides>22</Slides>
  <Notes>0</Notes>
  <HiddenSlides>0</HiddenSlides>
  <MMClips>0</MMClips>
  <ScaleCrop>false</ScaleCrop>
  <HeadingPairs>
    <vt:vector size="4" baseType="variant">
      <vt:variant>
        <vt:lpstr>Tema</vt:lpstr>
      </vt:variant>
      <vt:variant>
        <vt:i4>1</vt:i4>
      </vt:variant>
      <vt:variant>
        <vt:lpstr>Slayt Başlıkları</vt:lpstr>
      </vt:variant>
      <vt:variant>
        <vt:i4>22</vt:i4>
      </vt:variant>
    </vt:vector>
  </HeadingPairs>
  <TitlesOfParts>
    <vt:vector size="23" baseType="lpstr">
      <vt:lpstr>Devre</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Hakan</dc:creator>
  <cp:lastModifiedBy>KSBU</cp:lastModifiedBy>
  <cp:revision>22</cp:revision>
  <dcterms:created xsi:type="dcterms:W3CDTF">2019-05-01T19:34:51Z</dcterms:created>
  <dcterms:modified xsi:type="dcterms:W3CDTF">2026-09-16T06:13:42Z</dcterms:modified>
</cp:coreProperties>
</file>