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276" y="19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144" y="0"/>
            <a:ext cx="1166352" cy="236677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3549396"/>
            <a:ext cx="219456" cy="66141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4482084"/>
            <a:ext cx="242315" cy="23622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24027" y="4867656"/>
            <a:ext cx="975845" cy="199034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371612" y="0"/>
            <a:ext cx="529304" cy="62636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532107" y="5551932"/>
            <a:ext cx="507492" cy="1296923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631168" y="4572"/>
            <a:ext cx="384048" cy="172516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440668" y="4867655"/>
            <a:ext cx="384048" cy="19811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88796" y="1494726"/>
            <a:ext cx="9749790" cy="1343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91158" y="2752844"/>
            <a:ext cx="9689465" cy="2988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hyperlink" Target="mailto:senai.elmas@ksbu.edu.tr" TargetMode="External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urnitin.com/" TargetMode="External"/><Relationship Id="rId2" Type="http://schemas.openxmlformats.org/officeDocument/2006/relationships/hyperlink" Target="http://www.ithenticate.co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hyperlink" Target="mailto:senai.elmas@ksbu.edu.t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4711" y="4021835"/>
            <a:ext cx="190500" cy="18897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67155" y="0"/>
            <a:ext cx="1407160" cy="2708275"/>
            <a:chOff x="867155" y="0"/>
            <a:chExt cx="1407160" cy="270827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8783" y="0"/>
              <a:ext cx="1335531" cy="27081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7155" y="4572"/>
              <a:ext cx="237744" cy="108966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9144"/>
            <a:ext cx="524256" cy="466343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62355" y="5480303"/>
            <a:ext cx="513588" cy="137312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94944" y="4572"/>
            <a:ext cx="385572" cy="174040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4881371"/>
            <a:ext cx="443484" cy="195833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95883" y="4572"/>
            <a:ext cx="813816" cy="4026407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504444" y="9144"/>
            <a:ext cx="1794159" cy="6848855"/>
            <a:chOff x="504444" y="9144"/>
            <a:chExt cx="1794159" cy="6848855"/>
          </a:xfrm>
        </p:grpSpPr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19783" y="4867655"/>
              <a:ext cx="978820" cy="19903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4444" y="9144"/>
              <a:ext cx="833628" cy="6835139"/>
            </a:xfrm>
            <a:prstGeom prst="rect">
              <a:avLst/>
            </a:prstGeom>
          </p:spPr>
        </p:pic>
      </p:grpSp>
      <p:sp>
        <p:nvSpPr>
          <p:cNvPr id="17" name="Dikdörtgen 16"/>
          <p:cNvSpPr/>
          <p:nvPr/>
        </p:nvSpPr>
        <p:spPr>
          <a:xfrm>
            <a:off x="887730" y="1002112"/>
            <a:ext cx="1023747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 smtClean="0"/>
          </a:p>
          <a:p>
            <a:endParaRPr lang="tr-TR" dirty="0"/>
          </a:p>
          <a:p>
            <a:endParaRPr lang="tr-TR" dirty="0" smtClean="0">
              <a:solidFill>
                <a:schemeClr val="bg1"/>
              </a:solidFill>
            </a:endParaRPr>
          </a:p>
          <a:p>
            <a:r>
              <a:rPr lang="tr-TR" dirty="0" smtClean="0">
                <a:solidFill>
                  <a:schemeClr val="bg1"/>
                </a:solidFill>
              </a:rPr>
              <a:t>Üniversitemiz </a:t>
            </a:r>
            <a:r>
              <a:rPr lang="tr-TR" dirty="0">
                <a:solidFill>
                  <a:schemeClr val="bg1"/>
                </a:solidFill>
              </a:rPr>
              <a:t>bünyesinde görev yapan değerli öğretim üyeleri; </a:t>
            </a:r>
            <a:r>
              <a:rPr lang="tr-TR" b="1" dirty="0" err="1">
                <a:solidFill>
                  <a:schemeClr val="bg1"/>
                </a:solidFill>
              </a:rPr>
              <a:t>Turnitin</a:t>
            </a:r>
            <a:r>
              <a:rPr lang="tr-TR" b="1" dirty="0">
                <a:solidFill>
                  <a:schemeClr val="bg1"/>
                </a:solidFill>
              </a:rPr>
              <a:t> &amp; </a:t>
            </a:r>
            <a:r>
              <a:rPr lang="tr-TR" b="1" dirty="0" err="1">
                <a:solidFill>
                  <a:schemeClr val="bg1"/>
                </a:solidFill>
              </a:rPr>
              <a:t>iThenticate</a:t>
            </a:r>
            <a:r>
              <a:rPr lang="tr-TR" dirty="0">
                <a:solidFill>
                  <a:schemeClr val="bg1"/>
                </a:solidFill>
              </a:rPr>
              <a:t> abonelikleri için öncelikle ilgili intihal programı yetkilisi birimimiz şube müdürü </a:t>
            </a:r>
            <a:r>
              <a:rPr lang="tr-TR" b="1" dirty="0" err="1">
                <a:solidFill>
                  <a:schemeClr val="bg1"/>
                </a:solidFill>
              </a:rPr>
              <a:t>Senai</a:t>
            </a:r>
            <a:r>
              <a:rPr lang="tr-TR" b="1" dirty="0">
                <a:solidFill>
                  <a:schemeClr val="bg1"/>
                </a:solidFill>
              </a:rPr>
              <a:t> ELMAS</a:t>
            </a:r>
            <a:r>
              <a:rPr lang="tr-TR" dirty="0">
                <a:solidFill>
                  <a:schemeClr val="bg1"/>
                </a:solidFill>
              </a:rPr>
              <a:t> ile iletişime geçip aktivasyon talebinde bulununuz</a:t>
            </a:r>
            <a:r>
              <a:rPr lang="tr-TR" dirty="0" smtClean="0">
                <a:solidFill>
                  <a:schemeClr val="bg1"/>
                </a:solidFill>
              </a:rPr>
              <a:t>.</a:t>
            </a:r>
          </a:p>
          <a:p>
            <a:endParaRPr lang="tr-TR" dirty="0">
              <a:solidFill>
                <a:schemeClr val="bg1"/>
              </a:solidFill>
            </a:endParaRPr>
          </a:p>
          <a:p>
            <a:endParaRPr lang="tr-TR" dirty="0" smtClean="0">
              <a:solidFill>
                <a:schemeClr val="bg1"/>
              </a:solidFill>
            </a:endParaRPr>
          </a:p>
          <a:p>
            <a:endParaRPr lang="tr-TR" dirty="0">
              <a:solidFill>
                <a:schemeClr val="bg1"/>
              </a:solidFill>
            </a:endParaRPr>
          </a:p>
          <a:p>
            <a:endParaRPr lang="tr-TR" dirty="0" smtClean="0">
              <a:solidFill>
                <a:schemeClr val="bg1"/>
              </a:solidFill>
            </a:endParaRPr>
          </a:p>
          <a:p>
            <a:endParaRPr lang="tr-TR" dirty="0">
              <a:solidFill>
                <a:schemeClr val="bg1"/>
              </a:solidFill>
            </a:endParaRPr>
          </a:p>
          <a:p>
            <a:r>
              <a:rPr lang="tr-TR" dirty="0" smtClean="0">
                <a:solidFill>
                  <a:schemeClr val="bg1"/>
                </a:solidFill>
              </a:rPr>
              <a:t>İntihal </a:t>
            </a:r>
            <a:r>
              <a:rPr lang="tr-TR" dirty="0">
                <a:solidFill>
                  <a:schemeClr val="bg1"/>
                </a:solidFill>
              </a:rPr>
              <a:t>yetkilisi tarafından abonelik işlemleri, kurumsal e-mail adresinize gönderilen aktivasyon maili ile başlatılacak olup; yapılacak işlemler sırası ile slaytta yer almaktadır.</a:t>
            </a:r>
          </a:p>
        </p:txBody>
      </p:sp>
      <p:sp>
        <p:nvSpPr>
          <p:cNvPr id="19" name="object 16"/>
          <p:cNvSpPr txBox="1"/>
          <p:nvPr/>
        </p:nvSpPr>
        <p:spPr>
          <a:xfrm>
            <a:off x="986027" y="2930327"/>
            <a:ext cx="10039466" cy="815608"/>
          </a:xfrm>
          <a:prstGeom prst="rect">
            <a:avLst/>
          </a:prstGeom>
          <a:solidFill>
            <a:srgbClr val="9ACD4B"/>
          </a:solidFill>
          <a:ln w="15240">
            <a:solidFill>
              <a:srgbClr val="6F9535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75"/>
              </a:lnSpc>
            </a:pPr>
            <a:r>
              <a:rPr sz="1800" spc="-245" dirty="0">
                <a:latin typeface="Arial" pitchFamily="34" charset="0"/>
                <a:cs typeface="Arial" pitchFamily="34" charset="0"/>
              </a:rPr>
              <a:t>(KSBÜ</a:t>
            </a:r>
            <a:r>
              <a:rPr sz="1800" spc="25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1800" spc="-200" dirty="0" smtClean="0">
                <a:latin typeface="Arial" pitchFamily="34" charset="0"/>
                <a:cs typeface="Arial" pitchFamily="34" charset="0"/>
              </a:rPr>
              <a:t>Kütüphane ve Dokümantasyon Daire  Başkanlığı </a:t>
            </a:r>
          </a:p>
          <a:p>
            <a:pPr algn="ctr">
              <a:lnSpc>
                <a:spcPts val="2075"/>
              </a:lnSpc>
            </a:pPr>
            <a:r>
              <a:rPr lang="tr-TR" sz="1800" spc="-200" dirty="0" smtClean="0">
                <a:latin typeface="Arial" pitchFamily="34" charset="0"/>
                <a:cs typeface="Arial" pitchFamily="34" charset="0"/>
              </a:rPr>
              <a:t>Şube  Müdürü </a:t>
            </a:r>
            <a:r>
              <a:rPr lang="tr-TR" sz="1800" b="1" spc="-200" dirty="0" err="1" smtClean="0">
                <a:latin typeface="Arial" pitchFamily="34" charset="0"/>
                <a:cs typeface="Arial" pitchFamily="34" charset="0"/>
              </a:rPr>
              <a:t>Senai</a:t>
            </a:r>
            <a:r>
              <a:rPr lang="tr-TR" sz="1800" b="1" spc="-200" dirty="0" smtClean="0">
                <a:latin typeface="Arial" pitchFamily="34" charset="0"/>
                <a:cs typeface="Arial" pitchFamily="34" charset="0"/>
              </a:rPr>
              <a:t>  ELMAS</a:t>
            </a:r>
            <a:r>
              <a:rPr lang="tr-TR" spc="15" dirty="0" smtClean="0">
                <a:latin typeface="Arial" pitchFamily="34" charset="0"/>
                <a:cs typeface="Arial" pitchFamily="34" charset="0"/>
              </a:rPr>
              <a:t> </a:t>
            </a:r>
            <a:r>
              <a:rPr sz="1800" spc="-85" dirty="0" err="1" smtClean="0">
                <a:latin typeface="Arial" pitchFamily="34" charset="0"/>
                <a:cs typeface="Arial" pitchFamily="34" charset="0"/>
              </a:rPr>
              <a:t>Dahili</a:t>
            </a:r>
            <a:r>
              <a:rPr sz="1800" spc="-85" dirty="0">
                <a:latin typeface="Arial" pitchFamily="34" charset="0"/>
                <a:cs typeface="Arial" pitchFamily="34" charset="0"/>
              </a:rPr>
              <a:t>:</a:t>
            </a:r>
            <a:r>
              <a:rPr sz="1800" spc="50" dirty="0">
                <a:latin typeface="Arial" pitchFamily="34" charset="0"/>
                <a:cs typeface="Arial" pitchFamily="34" charset="0"/>
              </a:rPr>
              <a:t> </a:t>
            </a:r>
            <a:r>
              <a:rPr sz="18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tr-TR" sz="1800" b="1" dirty="0" smtClean="0">
                <a:latin typeface="Arial" pitchFamily="34" charset="0"/>
                <a:cs typeface="Arial" pitchFamily="34" charset="0"/>
              </a:rPr>
              <a:t>492</a:t>
            </a:r>
            <a:endParaRPr sz="1800" b="1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lang="tr-TR" spc="-70" dirty="0" smtClean="0">
                <a:latin typeface="Arial" pitchFamily="34" charset="0"/>
                <a:cs typeface="Arial" pitchFamily="34" charset="0"/>
                <a:hlinkClick r:id="rId13"/>
              </a:rPr>
              <a:t>senai.elmas@ksbu.edu.tr</a:t>
            </a:r>
            <a:endParaRPr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8796" y="126365"/>
            <a:ext cx="9749155" cy="6194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1800" spc="-10" dirty="0">
                <a:latin typeface="Microsoft Sans Serif"/>
                <a:cs typeface="Microsoft Sans Serif"/>
              </a:rPr>
              <a:t>Turnitin</a:t>
            </a:r>
            <a:r>
              <a:rPr sz="1800" spc="2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ve</a:t>
            </a:r>
            <a:r>
              <a:rPr sz="1800" spc="25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iTenticate;</a:t>
            </a:r>
            <a:r>
              <a:rPr sz="1800" spc="2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ö</a:t>
            </a:r>
            <a:r>
              <a:rPr sz="1800" dirty="0">
                <a:latin typeface="Calibri"/>
                <a:cs typeface="Calibri"/>
              </a:rPr>
              <a:t>ğ</a:t>
            </a:r>
            <a:r>
              <a:rPr sz="1800" dirty="0">
                <a:latin typeface="Microsoft Sans Serif"/>
                <a:cs typeface="Microsoft Sans Serif"/>
              </a:rPr>
              <a:t>renciler</a:t>
            </a:r>
            <a:r>
              <a:rPr sz="1800" spc="254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ile</a:t>
            </a:r>
            <a:r>
              <a:rPr sz="1800" spc="254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</a:t>
            </a:r>
            <a:r>
              <a:rPr sz="1800" dirty="0">
                <a:latin typeface="Calibri"/>
                <a:cs typeface="Calibri"/>
              </a:rPr>
              <a:t>ğ</a:t>
            </a:r>
            <a:r>
              <a:rPr sz="1800" dirty="0">
                <a:latin typeface="Microsoft Sans Serif"/>
                <a:cs typeface="Microsoft Sans Serif"/>
              </a:rPr>
              <a:t>itimcileri</a:t>
            </a:r>
            <a:r>
              <a:rPr sz="1800" spc="2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aynı</a:t>
            </a:r>
            <a:r>
              <a:rPr sz="1800" spc="2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platformda</a:t>
            </a:r>
            <a:r>
              <a:rPr sz="1800" spc="250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buluşturan,</a:t>
            </a:r>
            <a:r>
              <a:rPr sz="1800" spc="26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belgelerin</a:t>
            </a:r>
            <a:r>
              <a:rPr sz="1800" spc="26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orijinalite </a:t>
            </a:r>
            <a:r>
              <a:rPr sz="1800" spc="-55" dirty="0">
                <a:latin typeface="Microsoft Sans Serif"/>
                <a:cs typeface="Microsoft Sans Serif"/>
              </a:rPr>
              <a:t>kontrollerinin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55" dirty="0">
                <a:latin typeface="Microsoft Sans Serif"/>
                <a:cs typeface="Microsoft Sans Serif"/>
              </a:rPr>
              <a:t>yapılmasını,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e</a:t>
            </a:r>
            <a:r>
              <a:rPr sz="1800" spc="-40" dirty="0">
                <a:latin typeface="Calibri"/>
                <a:cs typeface="Calibri"/>
              </a:rPr>
              <a:t>ğ</a:t>
            </a:r>
            <a:r>
              <a:rPr sz="1800" spc="-40" dirty="0">
                <a:latin typeface="Microsoft Sans Serif"/>
                <a:cs typeface="Microsoft Sans Serif"/>
              </a:rPr>
              <a:t>itimcilerin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bu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belgeleri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spc="-65" dirty="0">
                <a:latin typeface="Microsoft Sans Serif"/>
                <a:cs typeface="Microsoft Sans Serif"/>
              </a:rPr>
              <a:t>notlandırmasını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sa</a:t>
            </a:r>
            <a:r>
              <a:rPr sz="1800" spc="-20" dirty="0">
                <a:latin typeface="Calibri"/>
                <a:cs typeface="Calibri"/>
              </a:rPr>
              <a:t>ğ</a:t>
            </a:r>
            <a:r>
              <a:rPr sz="1800" spc="-20" dirty="0">
                <a:latin typeface="Microsoft Sans Serif"/>
                <a:cs typeface="Microsoft Sans Serif"/>
              </a:rPr>
              <a:t>layan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70" dirty="0">
                <a:latin typeface="Microsoft Sans Serif"/>
                <a:cs typeface="Microsoft Sans Serif"/>
              </a:rPr>
              <a:t>dünyanın</a:t>
            </a:r>
            <a:r>
              <a:rPr sz="1800" spc="5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en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önde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gelen </a:t>
            </a:r>
            <a:r>
              <a:rPr sz="1800" spc="-50" dirty="0">
                <a:latin typeface="Microsoft Sans Serif"/>
                <a:cs typeface="Microsoft Sans Serif"/>
              </a:rPr>
              <a:t>yazılımlarındandır.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Calibri"/>
                <a:cs typeface="Calibri"/>
              </a:rPr>
              <a:t>İ</a:t>
            </a:r>
            <a:r>
              <a:rPr sz="1800" dirty="0">
                <a:latin typeface="Microsoft Sans Serif"/>
                <a:cs typeface="Microsoft Sans Serif"/>
              </a:rPr>
              <a:t>lgili</a:t>
            </a:r>
            <a:r>
              <a:rPr sz="1800" spc="7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programlar,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zengin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geri</a:t>
            </a:r>
            <a:r>
              <a:rPr sz="1800" spc="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bildirim</a:t>
            </a:r>
            <a:r>
              <a:rPr sz="1800" spc="7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sa</a:t>
            </a:r>
            <a:r>
              <a:rPr sz="1800" spc="-10" dirty="0">
                <a:latin typeface="Calibri"/>
                <a:cs typeface="Calibri"/>
              </a:rPr>
              <a:t>ğ</a:t>
            </a:r>
            <a:r>
              <a:rPr sz="1800" spc="-10" dirty="0">
                <a:latin typeface="Microsoft Sans Serif"/>
                <a:cs typeface="Microsoft Sans Serif"/>
              </a:rPr>
              <a:t>layarak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ve</a:t>
            </a:r>
            <a:r>
              <a:rPr sz="1800" spc="7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intihali</a:t>
            </a:r>
            <a:r>
              <a:rPr sz="1800" spc="70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önleyerek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ö</a:t>
            </a:r>
            <a:r>
              <a:rPr sz="1800" spc="-50" dirty="0">
                <a:latin typeface="Calibri"/>
                <a:cs typeface="Calibri"/>
              </a:rPr>
              <a:t>ğ</a:t>
            </a:r>
            <a:r>
              <a:rPr sz="1800" spc="-50" dirty="0">
                <a:latin typeface="Microsoft Sans Serif"/>
                <a:cs typeface="Microsoft Sans Serif"/>
              </a:rPr>
              <a:t>rencilerin </a:t>
            </a:r>
            <a:r>
              <a:rPr sz="1800" dirty="0">
                <a:latin typeface="Microsoft Sans Serif"/>
                <a:cs typeface="Microsoft Sans Serif"/>
              </a:rPr>
              <a:t>yazım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yeteneklerini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60" dirty="0">
                <a:latin typeface="Microsoft Sans Serif"/>
                <a:cs typeface="Microsoft Sans Serif"/>
              </a:rPr>
              <a:t>geliştirmektedir.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Belirli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bir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zaman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aralı</a:t>
            </a:r>
            <a:r>
              <a:rPr sz="1800" dirty="0">
                <a:latin typeface="Calibri"/>
                <a:cs typeface="Calibri"/>
              </a:rPr>
              <a:t>ğ</a:t>
            </a:r>
            <a:r>
              <a:rPr sz="1800" dirty="0">
                <a:latin typeface="Microsoft Sans Serif"/>
                <a:cs typeface="Microsoft Sans Serif"/>
              </a:rPr>
              <a:t>ında orijinal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yazımı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teşvik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eder.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05" dirty="0">
                <a:latin typeface="Microsoft Sans Serif"/>
                <a:cs typeface="Microsoft Sans Serif"/>
              </a:rPr>
              <a:t>Günümüz </a:t>
            </a:r>
            <a:r>
              <a:rPr sz="1800" spc="-50" dirty="0">
                <a:latin typeface="Microsoft Sans Serif"/>
                <a:cs typeface="Microsoft Sans Serif"/>
              </a:rPr>
              <a:t>e</a:t>
            </a:r>
            <a:r>
              <a:rPr sz="1800" spc="-50" dirty="0">
                <a:latin typeface="Calibri"/>
                <a:cs typeface="Calibri"/>
              </a:rPr>
              <a:t>ğ</a:t>
            </a:r>
            <a:r>
              <a:rPr sz="1800" spc="-50" dirty="0">
                <a:latin typeface="Microsoft Sans Serif"/>
                <a:cs typeface="Microsoft Sans Serif"/>
              </a:rPr>
              <a:t>itimcileri</a:t>
            </a:r>
            <a:r>
              <a:rPr sz="1800" dirty="0">
                <a:latin typeface="Microsoft Sans Serif"/>
                <a:cs typeface="Microsoft Sans Serif"/>
              </a:rPr>
              <a:t> ve </a:t>
            </a:r>
            <a:r>
              <a:rPr sz="1800" spc="-50" dirty="0">
                <a:latin typeface="Microsoft Sans Serif"/>
                <a:cs typeface="Microsoft Sans Serif"/>
              </a:rPr>
              <a:t>yöneticileri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60" dirty="0">
                <a:latin typeface="Microsoft Sans Serif"/>
                <a:cs typeface="Microsoft Sans Serif"/>
              </a:rPr>
              <a:t>ö</a:t>
            </a:r>
            <a:r>
              <a:rPr sz="1800" spc="-60" dirty="0">
                <a:latin typeface="Calibri"/>
                <a:cs typeface="Calibri"/>
              </a:rPr>
              <a:t>ğ</a:t>
            </a:r>
            <a:r>
              <a:rPr sz="1800" spc="-60" dirty="0">
                <a:latin typeface="Microsoft Sans Serif"/>
                <a:cs typeface="Microsoft Sans Serif"/>
              </a:rPr>
              <a:t>rencilerin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bilgiyi </a:t>
            </a:r>
            <a:r>
              <a:rPr sz="1800" spc="-10" dirty="0">
                <a:latin typeface="Microsoft Sans Serif"/>
                <a:cs typeface="Microsoft Sans Serif"/>
              </a:rPr>
              <a:t>do</a:t>
            </a:r>
            <a:r>
              <a:rPr sz="1800" spc="-10" dirty="0">
                <a:latin typeface="Calibri"/>
                <a:cs typeface="Calibri"/>
              </a:rPr>
              <a:t>ğ</a:t>
            </a:r>
            <a:r>
              <a:rPr sz="1800" spc="-10" dirty="0">
                <a:latin typeface="Microsoft Sans Serif"/>
                <a:cs typeface="Microsoft Sans Serif"/>
              </a:rPr>
              <a:t>ru,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20" dirty="0">
                <a:latin typeface="Microsoft Sans Serif"/>
                <a:cs typeface="Microsoft Sans Serif"/>
              </a:rPr>
              <a:t>düşünerek</a:t>
            </a:r>
            <a:r>
              <a:rPr sz="1800" dirty="0">
                <a:latin typeface="Microsoft Sans Serif"/>
                <a:cs typeface="Microsoft Sans Serif"/>
              </a:rPr>
              <a:t> ve </a:t>
            </a:r>
            <a:r>
              <a:rPr sz="1800" spc="-20" dirty="0">
                <a:latin typeface="Microsoft Sans Serif"/>
                <a:cs typeface="Microsoft Sans Serif"/>
              </a:rPr>
              <a:t>yasal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bir </a:t>
            </a:r>
            <a:r>
              <a:rPr sz="1800" spc="-65" dirty="0">
                <a:latin typeface="Microsoft Sans Serif"/>
                <a:cs typeface="Microsoft Sans Serif"/>
              </a:rPr>
              <a:t>şekilde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70" dirty="0">
                <a:latin typeface="Microsoft Sans Serif"/>
                <a:cs typeface="Microsoft Sans Serif"/>
              </a:rPr>
              <a:t>kullanmalarını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teşvik </a:t>
            </a:r>
            <a:r>
              <a:rPr sz="1800" spc="-90" dirty="0">
                <a:latin typeface="Microsoft Sans Serif"/>
                <a:cs typeface="Microsoft Sans Serif"/>
              </a:rPr>
              <a:t>etmeye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80" dirty="0">
                <a:latin typeface="Microsoft Sans Serif"/>
                <a:cs typeface="Microsoft Sans Serif"/>
              </a:rPr>
              <a:t>çalışmaktadır.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Milyarlarca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internet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kayna</a:t>
            </a:r>
            <a:r>
              <a:rPr sz="1800" spc="-50" dirty="0">
                <a:latin typeface="Calibri"/>
                <a:cs typeface="Calibri"/>
              </a:rPr>
              <a:t>ğ</a:t>
            </a:r>
            <a:r>
              <a:rPr sz="1800" spc="-50" dirty="0">
                <a:latin typeface="Microsoft Sans Serif"/>
                <a:cs typeface="Microsoft Sans Serif"/>
              </a:rPr>
              <a:t>ına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erişilebilirlik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14" dirty="0">
                <a:latin typeface="Microsoft Sans Serif"/>
                <a:cs typeface="Microsoft Sans Serif"/>
              </a:rPr>
              <a:t>sayesinde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80" dirty="0">
                <a:latin typeface="Microsoft Sans Serif"/>
                <a:cs typeface="Microsoft Sans Serif"/>
              </a:rPr>
              <a:t>ö</a:t>
            </a:r>
            <a:r>
              <a:rPr sz="1800" spc="-80" dirty="0">
                <a:latin typeface="Calibri"/>
                <a:cs typeface="Calibri"/>
              </a:rPr>
              <a:t>ğ</a:t>
            </a:r>
            <a:r>
              <a:rPr sz="1800" spc="-80" dirty="0">
                <a:latin typeface="Microsoft Sans Serif"/>
                <a:cs typeface="Microsoft Sans Serif"/>
              </a:rPr>
              <a:t>renciler,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bir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5" dirty="0">
                <a:latin typeface="Microsoft Sans Serif"/>
                <a:cs typeface="Microsoft Sans Serif"/>
              </a:rPr>
              <a:t>kayna</a:t>
            </a:r>
            <a:r>
              <a:rPr sz="1800" spc="-55" dirty="0">
                <a:latin typeface="Calibri"/>
                <a:cs typeface="Calibri"/>
              </a:rPr>
              <a:t>ğ</a:t>
            </a:r>
            <a:r>
              <a:rPr sz="1800" spc="-55" dirty="0">
                <a:latin typeface="Microsoft Sans Serif"/>
                <a:cs typeface="Microsoft Sans Serif"/>
              </a:rPr>
              <a:t>ın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tüm </a:t>
            </a:r>
            <a:r>
              <a:rPr sz="1800" spc="-20" dirty="0">
                <a:latin typeface="Microsoft Sans Serif"/>
                <a:cs typeface="Microsoft Sans Serif"/>
              </a:rPr>
              <a:t>paragraflarını</a:t>
            </a:r>
            <a:r>
              <a:rPr sz="1800" spc="-9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bir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95" dirty="0">
                <a:latin typeface="Microsoft Sans Serif"/>
                <a:cs typeface="Microsoft Sans Serif"/>
              </a:rPr>
              <a:t>saniyede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45" dirty="0">
                <a:latin typeface="Microsoft Sans Serif"/>
                <a:cs typeface="Microsoft Sans Serif"/>
              </a:rPr>
              <a:t>kopyalayıp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70" dirty="0">
                <a:latin typeface="Microsoft Sans Serif"/>
                <a:cs typeface="Microsoft Sans Serif"/>
              </a:rPr>
              <a:t>yapıştırabilmektedir.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45" dirty="0">
                <a:latin typeface="Microsoft Sans Serif"/>
                <a:cs typeface="Microsoft Sans Serif"/>
              </a:rPr>
              <a:t>Bu,</a:t>
            </a:r>
            <a:r>
              <a:rPr sz="1800" spc="125" dirty="0">
                <a:latin typeface="Microsoft Sans Serif"/>
                <a:cs typeface="Microsoft Sans Serif"/>
              </a:rPr>
              <a:t> </a:t>
            </a:r>
            <a:r>
              <a:rPr sz="1800" spc="-100" dirty="0">
                <a:latin typeface="Microsoft Sans Serif"/>
                <a:cs typeface="Microsoft Sans Serif"/>
              </a:rPr>
              <a:t>performans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10" dirty="0">
                <a:latin typeface="Microsoft Sans Serif"/>
                <a:cs typeface="Microsoft Sans Serif"/>
              </a:rPr>
              <a:t>ve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70" dirty="0">
                <a:latin typeface="Microsoft Sans Serif"/>
                <a:cs typeface="Microsoft Sans Serif"/>
              </a:rPr>
              <a:t>de</a:t>
            </a:r>
            <a:r>
              <a:rPr sz="1800" spc="-70" dirty="0">
                <a:latin typeface="Calibri"/>
                <a:cs typeface="Calibri"/>
              </a:rPr>
              <a:t>ğ</a:t>
            </a:r>
            <a:r>
              <a:rPr sz="1800" spc="-70" dirty="0">
                <a:latin typeface="Microsoft Sans Serif"/>
                <a:cs typeface="Microsoft Sans Serif"/>
              </a:rPr>
              <a:t>erlendirmelere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yapılan vurgu</a:t>
            </a:r>
            <a:r>
              <a:rPr sz="1800" dirty="0">
                <a:latin typeface="Microsoft Sans Serif"/>
                <a:cs typeface="Microsoft Sans Serif"/>
              </a:rPr>
              <a:t> ile </a:t>
            </a:r>
            <a:r>
              <a:rPr sz="1800" spc="-65" dirty="0">
                <a:latin typeface="Microsoft Sans Serif"/>
                <a:cs typeface="Microsoft Sans Serif"/>
              </a:rPr>
              <a:t>birleşince,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ö</a:t>
            </a:r>
            <a:r>
              <a:rPr sz="1800" spc="-30" dirty="0">
                <a:latin typeface="Calibri"/>
                <a:cs typeface="Calibri"/>
              </a:rPr>
              <a:t>ğ</a:t>
            </a:r>
            <a:r>
              <a:rPr sz="1800" spc="-30" dirty="0">
                <a:latin typeface="Microsoft Sans Serif"/>
                <a:cs typeface="Microsoft Sans Serif"/>
              </a:rPr>
              <a:t>renci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araştırma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ve </a:t>
            </a:r>
            <a:r>
              <a:rPr sz="1800" spc="-50" dirty="0">
                <a:latin typeface="Microsoft Sans Serif"/>
                <a:cs typeface="Microsoft Sans Serif"/>
              </a:rPr>
              <a:t>makalelerinde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orijinal </a:t>
            </a:r>
            <a:r>
              <a:rPr sz="1800" spc="-35" dirty="0">
                <a:latin typeface="Microsoft Sans Serif"/>
                <a:cs typeface="Microsoft Sans Serif"/>
              </a:rPr>
              <a:t>olmayan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içerik </a:t>
            </a:r>
            <a:r>
              <a:rPr sz="1800" spc="-80" dirty="0">
                <a:latin typeface="Microsoft Sans Serif"/>
                <a:cs typeface="Microsoft Sans Serif"/>
              </a:rPr>
              <a:t>kullanımının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artmasına </a:t>
            </a:r>
            <a:r>
              <a:rPr sz="1800" spc="-114" dirty="0">
                <a:latin typeface="Microsoft Sans Serif"/>
                <a:cs typeface="Microsoft Sans Serif"/>
              </a:rPr>
              <a:t>sebep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olmaktadır.</a:t>
            </a:r>
            <a:endParaRPr sz="18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  <a:spcBef>
                <a:spcPts val="1430"/>
              </a:spcBef>
            </a:pPr>
            <a:r>
              <a:rPr sz="1800" b="1" spc="-140" dirty="0">
                <a:solidFill>
                  <a:srgbClr val="FFFFFF"/>
                </a:solidFill>
                <a:latin typeface="Arial"/>
                <a:cs typeface="Arial"/>
              </a:rPr>
              <a:t>Turnitin</a:t>
            </a: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35" dirty="0">
                <a:solidFill>
                  <a:srgbClr val="FFFFFF"/>
                </a:solidFill>
                <a:latin typeface="Arial"/>
                <a:cs typeface="Arial"/>
              </a:rPr>
              <a:t>belge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65" dirty="0">
                <a:solidFill>
                  <a:srgbClr val="FFFFFF"/>
                </a:solidFill>
                <a:latin typeface="Arial"/>
                <a:cs typeface="Arial"/>
              </a:rPr>
              <a:t>analizini</a:t>
            </a: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yaparken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büyük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95" dirty="0">
                <a:solidFill>
                  <a:srgbClr val="FFFFFF"/>
                </a:solidFill>
                <a:latin typeface="Arial"/>
                <a:cs typeface="Arial"/>
              </a:rPr>
              <a:t>veritabanlarını</a:t>
            </a: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5" dirty="0">
                <a:solidFill>
                  <a:srgbClr val="FFFFFF"/>
                </a:solidFill>
                <a:latin typeface="Arial"/>
                <a:cs typeface="Arial"/>
              </a:rPr>
              <a:t>taramaktadır.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Bunlar;</a:t>
            </a:r>
            <a:endParaRPr sz="18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1440"/>
              </a:spcBef>
              <a:buSzPct val="125000"/>
              <a:buFont typeface="Arial MT"/>
              <a:buChar char="•"/>
              <a:tabLst>
                <a:tab pos="240029" algn="l"/>
              </a:tabLst>
            </a:pP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337+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milyon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ö</a:t>
            </a:r>
            <a:r>
              <a:rPr sz="1800" spc="-90" dirty="0">
                <a:solidFill>
                  <a:srgbClr val="FFFFFF"/>
                </a:solidFill>
                <a:latin typeface="Calibri"/>
                <a:cs typeface="Calibri"/>
              </a:rPr>
              <a:t>ğ</a:t>
            </a:r>
            <a:r>
              <a:rPr sz="1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renci</a:t>
            </a:r>
            <a:r>
              <a:rPr sz="1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ödevi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ve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toplamda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620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milyondan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 fazla</a:t>
            </a:r>
            <a:r>
              <a:rPr sz="1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doküman</a:t>
            </a:r>
            <a:endParaRPr sz="1800">
              <a:latin typeface="Microsoft Sans Serif"/>
              <a:cs typeface="Microsoft Sans Serif"/>
            </a:endParaRPr>
          </a:p>
          <a:p>
            <a:pPr marL="240665" indent="-227965">
              <a:lnSpc>
                <a:spcPct val="100000"/>
              </a:lnSpc>
              <a:spcBef>
                <a:spcPts val="1430"/>
              </a:spcBef>
              <a:buSzPct val="125000"/>
              <a:buFont typeface="Arial MT"/>
              <a:buChar char="•"/>
              <a:tabLst>
                <a:tab pos="240665" algn="l"/>
              </a:tabLst>
            </a:pP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110,000+</a:t>
            </a:r>
            <a:r>
              <a:rPr sz="1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dergi</a:t>
            </a:r>
            <a:r>
              <a:rPr sz="1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&amp;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kitap</a:t>
            </a:r>
            <a:r>
              <a:rPr sz="1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ve</a:t>
            </a:r>
            <a:r>
              <a:rPr sz="1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toplamda</a:t>
            </a:r>
            <a:r>
              <a:rPr sz="1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157</a:t>
            </a:r>
            <a:r>
              <a:rPr sz="1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milyondan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fazla</a:t>
            </a:r>
            <a:r>
              <a:rPr sz="1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yayın</a:t>
            </a:r>
            <a:endParaRPr sz="1800">
              <a:latin typeface="Microsoft Sans Serif"/>
              <a:cs typeface="Microsoft Sans Serif"/>
            </a:endParaRPr>
          </a:p>
          <a:p>
            <a:pPr marL="240029" indent="-227329">
              <a:lnSpc>
                <a:spcPct val="100000"/>
              </a:lnSpc>
              <a:spcBef>
                <a:spcPts val="1430"/>
              </a:spcBef>
              <a:buSzPct val="125000"/>
              <a:buFont typeface="Arial MT"/>
              <a:buChar char="•"/>
              <a:tabLst>
                <a:tab pos="240029" algn="l"/>
              </a:tabLst>
            </a:pP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62+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milyar</a:t>
            </a:r>
            <a:r>
              <a:rPr sz="1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35" dirty="0">
                <a:solidFill>
                  <a:srgbClr val="FFFFFF"/>
                </a:solidFill>
                <a:latin typeface="Microsoft Sans Serif"/>
                <a:cs typeface="Microsoft Sans Serif"/>
              </a:rPr>
              <a:t>güncel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ve</a:t>
            </a:r>
            <a:r>
              <a:rPr sz="1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35" dirty="0">
                <a:solidFill>
                  <a:srgbClr val="FFFFFF"/>
                </a:solidFill>
                <a:latin typeface="Microsoft Sans Serif"/>
                <a:cs typeface="Microsoft Sans Serif"/>
              </a:rPr>
              <a:t>arşivlenmiş</a:t>
            </a:r>
            <a:r>
              <a:rPr sz="1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web</a:t>
            </a:r>
            <a:r>
              <a:rPr sz="1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sayfası</a:t>
            </a:r>
            <a:endParaRPr sz="1800">
              <a:latin typeface="Microsoft Sans Serif"/>
              <a:cs typeface="Microsoft Sans Serif"/>
            </a:endParaRPr>
          </a:p>
          <a:p>
            <a:pPr marL="240029" indent="-227329">
              <a:lnSpc>
                <a:spcPct val="100000"/>
              </a:lnSpc>
              <a:spcBef>
                <a:spcPts val="1440"/>
              </a:spcBef>
              <a:buSzPct val="125000"/>
              <a:buFont typeface="Arial MT"/>
              <a:buChar char="•"/>
              <a:tabLst>
                <a:tab pos="240029" algn="l"/>
              </a:tabLst>
            </a:pP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140</a:t>
            </a:r>
            <a:r>
              <a:rPr sz="1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ülkede,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15.000’den</a:t>
            </a:r>
            <a:r>
              <a:rPr sz="1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fazla</a:t>
            </a:r>
            <a:r>
              <a:rPr sz="1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e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ğ</a:t>
            </a:r>
            <a:r>
              <a:rPr sz="18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itim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kurumunda,</a:t>
            </a:r>
            <a:endParaRPr sz="1800">
              <a:latin typeface="Microsoft Sans Serif"/>
              <a:cs typeface="Microsoft Sans Serif"/>
            </a:endParaRPr>
          </a:p>
          <a:p>
            <a:pPr marL="240665" indent="-227965">
              <a:lnSpc>
                <a:spcPct val="100000"/>
              </a:lnSpc>
              <a:spcBef>
                <a:spcPts val="1425"/>
              </a:spcBef>
              <a:buSzPct val="125000"/>
              <a:buFont typeface="Arial MT"/>
              <a:buChar char="•"/>
              <a:tabLst>
                <a:tab pos="240665" algn="l"/>
              </a:tabLst>
            </a:pP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30</a:t>
            </a:r>
            <a:r>
              <a:rPr sz="1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milyondan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fazla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ö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ğ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renci,</a:t>
            </a:r>
            <a:endParaRPr sz="1800">
              <a:latin typeface="Microsoft Sans Serif"/>
              <a:cs typeface="Microsoft Sans Serif"/>
            </a:endParaRPr>
          </a:p>
          <a:p>
            <a:pPr marL="240029" indent="-227329">
              <a:lnSpc>
                <a:spcPct val="100000"/>
              </a:lnSpc>
              <a:spcBef>
                <a:spcPts val="1430"/>
              </a:spcBef>
              <a:buSzPct val="125000"/>
              <a:buFont typeface="Arial MT"/>
              <a:buChar char="•"/>
              <a:tabLst>
                <a:tab pos="240029" algn="l"/>
              </a:tabLst>
            </a:pP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1.6+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milyon</a:t>
            </a:r>
            <a:r>
              <a:rPr sz="1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aktif</a:t>
            </a:r>
            <a:r>
              <a:rPr sz="18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ö</a:t>
            </a:r>
            <a:r>
              <a:rPr sz="1800" spc="-105" dirty="0">
                <a:solidFill>
                  <a:srgbClr val="FFFFFF"/>
                </a:solidFill>
                <a:latin typeface="Calibri"/>
                <a:cs typeface="Calibri"/>
              </a:rPr>
              <a:t>ğ</a:t>
            </a:r>
            <a:r>
              <a:rPr sz="1800" spc="-105" dirty="0">
                <a:solidFill>
                  <a:srgbClr val="FFFFFF"/>
                </a:solidFill>
                <a:latin typeface="Microsoft Sans Serif"/>
                <a:cs typeface="Microsoft Sans Serif"/>
              </a:rPr>
              <a:t>retmen</a:t>
            </a:r>
            <a:r>
              <a:rPr sz="1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40" dirty="0">
                <a:solidFill>
                  <a:srgbClr val="FFFFFF"/>
                </a:solidFill>
                <a:latin typeface="Microsoft Sans Serif"/>
                <a:cs typeface="Microsoft Sans Serif"/>
              </a:rPr>
              <a:t>Turnitin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kullanmaktadır.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5"/>
              </a:spcBef>
            </a:pPr>
            <a:r>
              <a:rPr spc="-270" dirty="0"/>
              <a:t>Bu</a:t>
            </a:r>
            <a:r>
              <a:rPr spc="200" dirty="0"/>
              <a:t> </a:t>
            </a:r>
            <a:r>
              <a:rPr dirty="0"/>
              <a:t>ba</a:t>
            </a:r>
            <a:r>
              <a:rPr dirty="0">
                <a:latin typeface="Calibri"/>
                <a:cs typeface="Calibri"/>
              </a:rPr>
              <a:t>ğ</a:t>
            </a:r>
            <a:r>
              <a:rPr dirty="0"/>
              <a:t>lamda;</a:t>
            </a:r>
            <a:r>
              <a:rPr spc="210" dirty="0"/>
              <a:t> </a:t>
            </a:r>
            <a:r>
              <a:rPr spc="-80" dirty="0"/>
              <a:t>Üniversitemiz</a:t>
            </a:r>
            <a:r>
              <a:rPr spc="215" dirty="0"/>
              <a:t> </a:t>
            </a:r>
            <a:r>
              <a:rPr dirty="0"/>
              <a:t>ile</a:t>
            </a:r>
            <a:r>
              <a:rPr spc="220" dirty="0"/>
              <a:t> </a:t>
            </a:r>
            <a:r>
              <a:rPr spc="-114" dirty="0"/>
              <a:t>TUB</a:t>
            </a:r>
            <a:r>
              <a:rPr spc="-114" dirty="0">
                <a:latin typeface="Calibri"/>
                <a:cs typeface="Calibri"/>
              </a:rPr>
              <a:t>İ</a:t>
            </a:r>
            <a:r>
              <a:rPr spc="-114" dirty="0"/>
              <a:t>TAK'a</a:t>
            </a:r>
            <a:r>
              <a:rPr spc="210" dirty="0"/>
              <a:t> </a:t>
            </a:r>
            <a:r>
              <a:rPr dirty="0"/>
              <a:t>ba</a:t>
            </a:r>
            <a:r>
              <a:rPr dirty="0">
                <a:latin typeface="Calibri"/>
                <a:cs typeface="Calibri"/>
              </a:rPr>
              <a:t>ğ</a:t>
            </a:r>
            <a:r>
              <a:rPr dirty="0"/>
              <a:t>lı</a:t>
            </a:r>
            <a:r>
              <a:rPr spc="220" dirty="0"/>
              <a:t>  </a:t>
            </a:r>
            <a:r>
              <a:rPr spc="-110" dirty="0"/>
              <a:t>TechKnowledge</a:t>
            </a:r>
            <a:r>
              <a:rPr spc="215" dirty="0"/>
              <a:t> </a:t>
            </a:r>
            <a:r>
              <a:rPr dirty="0"/>
              <a:t>firması</a:t>
            </a:r>
            <a:r>
              <a:rPr spc="215" dirty="0"/>
              <a:t> </a:t>
            </a:r>
            <a:r>
              <a:rPr dirty="0"/>
              <a:t>arasında</a:t>
            </a:r>
            <a:r>
              <a:rPr spc="204" dirty="0"/>
              <a:t> </a:t>
            </a:r>
            <a:r>
              <a:rPr dirty="0"/>
              <a:t>yapılan</a:t>
            </a:r>
            <a:r>
              <a:rPr spc="220" dirty="0"/>
              <a:t> </a:t>
            </a:r>
            <a:r>
              <a:rPr spc="-10" dirty="0"/>
              <a:t>protokol </a:t>
            </a:r>
            <a:r>
              <a:rPr spc="-70" dirty="0"/>
              <a:t>çerçevesinde;</a:t>
            </a:r>
            <a:r>
              <a:rPr spc="105" dirty="0"/>
              <a:t> </a:t>
            </a:r>
            <a:r>
              <a:rPr spc="-45" dirty="0"/>
              <a:t>Turnitin</a:t>
            </a:r>
            <a:r>
              <a:rPr spc="120" dirty="0"/>
              <a:t> </a:t>
            </a:r>
            <a:r>
              <a:rPr dirty="0"/>
              <a:t>ve</a:t>
            </a:r>
            <a:r>
              <a:rPr spc="114" dirty="0"/>
              <a:t>  </a:t>
            </a:r>
            <a:r>
              <a:rPr spc="-50" dirty="0"/>
              <a:t>iThenticate</a:t>
            </a:r>
            <a:r>
              <a:rPr spc="120" dirty="0"/>
              <a:t> </a:t>
            </a:r>
            <a:r>
              <a:rPr spc="-35" dirty="0"/>
              <a:t>Programlarını</a:t>
            </a:r>
            <a:r>
              <a:rPr spc="114" dirty="0"/>
              <a:t> </a:t>
            </a:r>
            <a:r>
              <a:rPr spc="-10" dirty="0"/>
              <a:t>kullanarak</a:t>
            </a:r>
            <a:r>
              <a:rPr spc="110" dirty="0"/>
              <a:t> </a:t>
            </a:r>
            <a:r>
              <a:rPr spc="-50" dirty="0"/>
              <a:t>danışmanlı</a:t>
            </a:r>
            <a:r>
              <a:rPr spc="-50" dirty="0">
                <a:latin typeface="Calibri"/>
                <a:cs typeface="Calibri"/>
              </a:rPr>
              <a:t>ğ</a:t>
            </a:r>
            <a:r>
              <a:rPr spc="-50" dirty="0"/>
              <a:t>ını</a:t>
            </a:r>
            <a:r>
              <a:rPr spc="120" dirty="0"/>
              <a:t> </a:t>
            </a:r>
            <a:r>
              <a:rPr dirty="0"/>
              <a:t>yaptı</a:t>
            </a:r>
            <a:r>
              <a:rPr dirty="0">
                <a:latin typeface="Calibri"/>
                <a:cs typeface="Calibri"/>
              </a:rPr>
              <a:t>ğ</a:t>
            </a:r>
            <a:r>
              <a:rPr dirty="0"/>
              <a:t>ınız</a:t>
            </a:r>
            <a:r>
              <a:rPr spc="120" dirty="0"/>
              <a:t> </a:t>
            </a:r>
            <a:r>
              <a:rPr spc="-45" dirty="0"/>
              <a:t>ö</a:t>
            </a:r>
            <a:r>
              <a:rPr spc="-45" dirty="0">
                <a:latin typeface="Calibri"/>
                <a:cs typeface="Calibri"/>
              </a:rPr>
              <a:t>ğ</a:t>
            </a:r>
            <a:r>
              <a:rPr spc="-45" dirty="0"/>
              <a:t>rencilerin </a:t>
            </a:r>
            <a:r>
              <a:rPr dirty="0"/>
              <a:t>Makale,</a:t>
            </a:r>
            <a:r>
              <a:rPr spc="120" dirty="0"/>
              <a:t> </a:t>
            </a:r>
            <a:r>
              <a:rPr dirty="0"/>
              <a:t>Tez</a:t>
            </a:r>
            <a:r>
              <a:rPr spc="120" dirty="0"/>
              <a:t> </a:t>
            </a:r>
            <a:r>
              <a:rPr dirty="0"/>
              <a:t>ve</a:t>
            </a:r>
            <a:r>
              <a:rPr spc="120" dirty="0"/>
              <a:t> </a:t>
            </a:r>
            <a:r>
              <a:rPr dirty="0"/>
              <a:t>Ödev</a:t>
            </a:r>
            <a:r>
              <a:rPr spc="120" dirty="0"/>
              <a:t> </a:t>
            </a:r>
            <a:r>
              <a:rPr dirty="0"/>
              <a:t>gibi</a:t>
            </a:r>
            <a:r>
              <a:rPr spc="120" dirty="0"/>
              <a:t> </a:t>
            </a:r>
            <a:r>
              <a:rPr spc="-45" dirty="0"/>
              <a:t>çalışmalarını</a:t>
            </a:r>
            <a:r>
              <a:rPr spc="120" dirty="0"/>
              <a:t> </a:t>
            </a:r>
            <a:r>
              <a:rPr i="1" spc="-25" dirty="0">
                <a:latin typeface="Arial"/>
                <a:cs typeface="Arial"/>
              </a:rPr>
              <a:t>(</a:t>
            </a:r>
            <a:r>
              <a:rPr i="1" u="sng" spc="-25" dirty="0">
                <a:solidFill>
                  <a:srgbClr val="B8F955"/>
                </a:solidFill>
                <a:uFill>
                  <a:solidFill>
                    <a:srgbClr val="B8F955"/>
                  </a:solidFill>
                </a:uFill>
                <a:latin typeface="Arial"/>
                <a:cs typeface="Arial"/>
                <a:hlinkClick r:id="rId2"/>
              </a:rPr>
              <a:t>http://www.ithenticate.com</a:t>
            </a:r>
            <a:r>
              <a:rPr i="1" spc="100" dirty="0">
                <a:solidFill>
                  <a:srgbClr val="B8F955"/>
                </a:solidFill>
                <a:latin typeface="Arial"/>
                <a:cs typeface="Arial"/>
              </a:rPr>
              <a:t>  </a:t>
            </a:r>
            <a:r>
              <a:rPr i="1" u="sng" spc="-45" dirty="0">
                <a:solidFill>
                  <a:srgbClr val="B8F955"/>
                </a:solidFill>
                <a:uFill>
                  <a:solidFill>
                    <a:srgbClr val="B8F955"/>
                  </a:solidFill>
                </a:uFill>
                <a:latin typeface="Arial"/>
                <a:cs typeface="Arial"/>
                <a:hlinkClick r:id="rId3"/>
              </a:rPr>
              <a:t>https://www.turnitin.com/</a:t>
            </a:r>
            <a:r>
              <a:rPr i="1" spc="-45" dirty="0">
                <a:latin typeface="Arial"/>
                <a:cs typeface="Arial"/>
              </a:rPr>
              <a:t>)</a:t>
            </a:r>
            <a:r>
              <a:rPr i="1" spc="95" dirty="0">
                <a:latin typeface="Arial"/>
                <a:cs typeface="Arial"/>
              </a:rPr>
              <a:t> </a:t>
            </a:r>
            <a:r>
              <a:rPr spc="-10" dirty="0"/>
              <a:t>ilgili </a:t>
            </a:r>
            <a:r>
              <a:rPr spc="-35" dirty="0"/>
              <a:t>sayfalara</a:t>
            </a:r>
            <a:r>
              <a:rPr spc="-70" dirty="0"/>
              <a:t> </a:t>
            </a:r>
            <a:r>
              <a:rPr spc="-60" dirty="0"/>
              <a:t>yükleyebilir</a:t>
            </a:r>
            <a:r>
              <a:rPr spc="-20" dirty="0"/>
              <a:t> </a:t>
            </a:r>
            <a:r>
              <a:rPr spc="-120" dirty="0"/>
              <a:t>ve</a:t>
            </a:r>
            <a:r>
              <a:rPr dirty="0"/>
              <a:t> </a:t>
            </a:r>
            <a:r>
              <a:rPr spc="-70" dirty="0"/>
              <a:t>intihal</a:t>
            </a:r>
            <a:r>
              <a:rPr spc="-35" dirty="0"/>
              <a:t> </a:t>
            </a:r>
            <a:r>
              <a:rPr spc="-60" dirty="0"/>
              <a:t>oranlarına</a:t>
            </a:r>
            <a:r>
              <a:rPr spc="-40" dirty="0"/>
              <a:t> </a:t>
            </a:r>
            <a:r>
              <a:rPr dirty="0"/>
              <a:t>ait</a:t>
            </a:r>
            <a:r>
              <a:rPr spc="-30" dirty="0"/>
              <a:t> </a:t>
            </a:r>
            <a:r>
              <a:rPr spc="-45" dirty="0"/>
              <a:t>raporu</a:t>
            </a:r>
            <a:r>
              <a:rPr spc="-30" dirty="0"/>
              <a:t> </a:t>
            </a:r>
            <a:r>
              <a:rPr spc="-40" dirty="0"/>
              <a:t>görüntüleyebilirsiniz.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8796" y="3352859"/>
            <a:ext cx="9714230" cy="262699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93675">
              <a:lnSpc>
                <a:spcPct val="100000"/>
              </a:lnSpc>
              <a:spcBef>
                <a:spcPts val="875"/>
              </a:spcBef>
            </a:pPr>
            <a:r>
              <a:rPr sz="1800" b="1" i="1" spc="-204" dirty="0">
                <a:solidFill>
                  <a:srgbClr val="FFFFFF"/>
                </a:solidFill>
                <a:latin typeface="Arial"/>
                <a:cs typeface="Arial"/>
              </a:rPr>
              <a:t>ÖNEML</a:t>
            </a:r>
            <a:r>
              <a:rPr sz="1800" b="1" i="1" spc="-204" dirty="0">
                <a:solidFill>
                  <a:srgbClr val="FFFFFF"/>
                </a:solidFill>
                <a:latin typeface="Calibri"/>
                <a:cs typeface="Calibri"/>
              </a:rPr>
              <a:t>İ</a:t>
            </a:r>
            <a:r>
              <a:rPr sz="1800" b="1" i="1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spc="-20" dirty="0">
                <a:solidFill>
                  <a:srgbClr val="FFFFFF"/>
                </a:solidFill>
                <a:latin typeface="Arial"/>
                <a:cs typeface="Arial"/>
              </a:rPr>
              <a:t>NOT:</a:t>
            </a:r>
            <a:endParaRPr sz="1800">
              <a:latin typeface="Arial"/>
              <a:cs typeface="Arial"/>
            </a:endParaRPr>
          </a:p>
          <a:p>
            <a:pPr marL="240029" indent="-227329">
              <a:lnSpc>
                <a:spcPct val="100000"/>
              </a:lnSpc>
              <a:spcBef>
                <a:spcPts val="1425"/>
              </a:spcBef>
              <a:buSzPct val="125000"/>
              <a:buFont typeface="Arial MT"/>
              <a:buChar char="•"/>
              <a:tabLst>
                <a:tab pos="240029" algn="l"/>
              </a:tabLst>
            </a:pPr>
            <a:r>
              <a:rPr sz="1800" i="1" u="sng" spc="-1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iThenticate</a:t>
            </a:r>
            <a:r>
              <a:rPr sz="1800" spc="-145" dirty="0">
                <a:solidFill>
                  <a:srgbClr val="FFFFFF"/>
                </a:solidFill>
                <a:latin typeface="Microsoft Sans Serif"/>
                <a:cs typeface="Microsoft Sans Serif"/>
              </a:rPr>
              <a:t>,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sadece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doktora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ve</a:t>
            </a:r>
            <a:r>
              <a:rPr sz="1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üzeri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düzeyindeki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kullanıcıların</a:t>
            </a:r>
            <a:r>
              <a:rPr sz="1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kendi</a:t>
            </a:r>
            <a:r>
              <a:rPr sz="1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i="1" spc="-110" dirty="0">
                <a:solidFill>
                  <a:srgbClr val="FFFFFF"/>
                </a:solidFill>
                <a:latin typeface="Arial"/>
                <a:cs typeface="Arial"/>
              </a:rPr>
              <a:t>makale</a:t>
            </a:r>
            <a:r>
              <a:rPr sz="18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lerini</a:t>
            </a:r>
            <a:r>
              <a:rPr sz="1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tarayabilmesi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amacıyla</a:t>
            </a:r>
            <a:endParaRPr sz="1800">
              <a:latin typeface="Microsoft Sans Serif"/>
              <a:cs typeface="Microsoft Sans Serif"/>
            </a:endParaRPr>
          </a:p>
          <a:p>
            <a:pPr marL="241300">
              <a:lnSpc>
                <a:spcPct val="100000"/>
              </a:lnSpc>
              <a:spcBef>
                <a:spcPts val="434"/>
              </a:spcBef>
            </a:pPr>
            <a:r>
              <a:rPr sz="1800" spc="-130" dirty="0">
                <a:solidFill>
                  <a:srgbClr val="FFFFFF"/>
                </a:solidFill>
                <a:latin typeface="Microsoft Sans Serif"/>
                <a:cs typeface="Microsoft Sans Serif"/>
              </a:rPr>
              <a:t>hizmet</a:t>
            </a:r>
            <a:r>
              <a:rPr sz="1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vermektedir.</a:t>
            </a:r>
            <a:r>
              <a:rPr sz="1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Araştırma</a:t>
            </a:r>
            <a:r>
              <a:rPr sz="1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görevlisi,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doktora</a:t>
            </a:r>
            <a:r>
              <a:rPr sz="1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ö</a:t>
            </a:r>
            <a:r>
              <a:rPr sz="1800" spc="-114" dirty="0">
                <a:solidFill>
                  <a:srgbClr val="FFFFFF"/>
                </a:solidFill>
                <a:latin typeface="Calibri"/>
                <a:cs typeface="Calibri"/>
              </a:rPr>
              <a:t>ğ</a:t>
            </a:r>
            <a:r>
              <a:rPr sz="18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rencisi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veya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0" dirty="0">
                <a:solidFill>
                  <a:srgbClr val="FFFFFF"/>
                </a:solidFill>
                <a:latin typeface="Microsoft Sans Serif"/>
                <a:cs typeface="Microsoft Sans Serif"/>
              </a:rPr>
              <a:t>lisans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ö</a:t>
            </a:r>
            <a:r>
              <a:rPr sz="1800" spc="-90" dirty="0">
                <a:solidFill>
                  <a:srgbClr val="FFFFFF"/>
                </a:solidFill>
                <a:latin typeface="Calibri"/>
                <a:cs typeface="Calibri"/>
              </a:rPr>
              <a:t>ğ</a:t>
            </a:r>
            <a:r>
              <a:rPr sz="1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rencilerinin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ilgili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programı</a:t>
            </a:r>
            <a:endParaRPr sz="1800">
              <a:latin typeface="Microsoft Sans Serif"/>
              <a:cs typeface="Microsoft Sans Serif"/>
            </a:endParaRPr>
          </a:p>
          <a:p>
            <a:pPr marL="241300" marR="394335">
              <a:lnSpc>
                <a:spcPct val="120000"/>
              </a:lnSpc>
            </a:pPr>
            <a:r>
              <a:rPr sz="1800" spc="-130" dirty="0">
                <a:solidFill>
                  <a:srgbClr val="FFFFFF"/>
                </a:solidFill>
                <a:latin typeface="Microsoft Sans Serif"/>
                <a:cs typeface="Microsoft Sans Serif"/>
              </a:rPr>
              <a:t>kullanması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ve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program</a:t>
            </a:r>
            <a:r>
              <a:rPr sz="18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üzerinde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tez,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ö</a:t>
            </a:r>
            <a:r>
              <a:rPr sz="1800" spc="-90" dirty="0">
                <a:solidFill>
                  <a:srgbClr val="FFFFFF"/>
                </a:solidFill>
                <a:latin typeface="Calibri"/>
                <a:cs typeface="Calibri"/>
              </a:rPr>
              <a:t>ğ</a:t>
            </a:r>
            <a:r>
              <a:rPr sz="1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renci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ödevi,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proje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vb.</a:t>
            </a:r>
            <a:r>
              <a:rPr sz="1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gibi</a:t>
            </a:r>
            <a:r>
              <a:rPr sz="1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makale</a:t>
            </a:r>
            <a:r>
              <a:rPr sz="18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dışı</a:t>
            </a:r>
            <a:r>
              <a:rPr sz="1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taramaların</a:t>
            </a:r>
            <a:r>
              <a:rPr sz="18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yapılması </a:t>
            </a:r>
            <a:r>
              <a:rPr sz="18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lisansa</a:t>
            </a:r>
            <a:r>
              <a:rPr sz="1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aykırıdır.</a:t>
            </a:r>
            <a:r>
              <a:rPr sz="18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65" dirty="0">
                <a:solidFill>
                  <a:srgbClr val="FFFFFF"/>
                </a:solidFill>
                <a:latin typeface="Microsoft Sans Serif"/>
                <a:cs typeface="Microsoft Sans Serif"/>
              </a:rPr>
              <a:t>Bu</a:t>
            </a:r>
            <a:r>
              <a:rPr sz="1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tarz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kullanımı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tespit</a:t>
            </a:r>
            <a:r>
              <a:rPr sz="18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edilen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kullanıcıların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hesapları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kapatılacaktır.</a:t>
            </a:r>
            <a:endParaRPr sz="1800">
              <a:latin typeface="Microsoft Sans Serif"/>
              <a:cs typeface="Microsoft Sans Serif"/>
            </a:endParaRPr>
          </a:p>
          <a:p>
            <a:pPr marL="240665" indent="-227965">
              <a:lnSpc>
                <a:spcPct val="100000"/>
              </a:lnSpc>
              <a:spcBef>
                <a:spcPts val="1430"/>
              </a:spcBef>
              <a:buSzPct val="125000"/>
              <a:buFont typeface="Arial MT"/>
              <a:buChar char="•"/>
              <a:tabLst>
                <a:tab pos="240665" algn="l"/>
              </a:tabLst>
            </a:pPr>
            <a:r>
              <a:rPr sz="1800" spc="-235" dirty="0">
                <a:solidFill>
                  <a:srgbClr val="FFFFFF"/>
                </a:solidFill>
                <a:latin typeface="Calibri"/>
                <a:cs typeface="Calibri"/>
              </a:rPr>
              <a:t>İ</a:t>
            </a:r>
            <a:r>
              <a:rPr sz="1800" spc="-235" dirty="0">
                <a:solidFill>
                  <a:srgbClr val="FFFFFF"/>
                </a:solidFill>
                <a:latin typeface="Microsoft Sans Serif"/>
                <a:cs typeface="Microsoft Sans Serif"/>
              </a:rPr>
              <a:t>THENT</a:t>
            </a:r>
            <a:r>
              <a:rPr sz="1800" spc="-235" dirty="0">
                <a:solidFill>
                  <a:srgbClr val="FFFFFF"/>
                </a:solidFill>
                <a:latin typeface="Calibri"/>
                <a:cs typeface="Calibri"/>
              </a:rPr>
              <a:t>İ</a:t>
            </a:r>
            <a:r>
              <a:rPr sz="1800" spc="-235" dirty="0">
                <a:solidFill>
                  <a:srgbClr val="FFFFFF"/>
                </a:solidFill>
                <a:latin typeface="Microsoft Sans Serif"/>
                <a:cs typeface="Microsoft Sans Serif"/>
              </a:rPr>
              <a:t>CATE</a:t>
            </a:r>
            <a:r>
              <a:rPr sz="1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PROGRAMI</a:t>
            </a:r>
            <a:r>
              <a:rPr sz="1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50" dirty="0">
                <a:solidFill>
                  <a:srgbClr val="FFFFFF"/>
                </a:solidFill>
                <a:latin typeface="Calibri"/>
                <a:cs typeface="Calibri"/>
              </a:rPr>
              <a:t>İ</a:t>
            </a:r>
            <a:r>
              <a:rPr sz="1800" spc="-250" dirty="0">
                <a:solidFill>
                  <a:srgbClr val="FFFFFF"/>
                </a:solidFill>
                <a:latin typeface="Microsoft Sans Serif"/>
                <a:cs typeface="Microsoft Sans Serif"/>
              </a:rPr>
              <a:t>LE</a:t>
            </a:r>
            <a:r>
              <a:rPr sz="1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10" dirty="0">
                <a:solidFill>
                  <a:srgbClr val="FFFFFF"/>
                </a:solidFill>
                <a:latin typeface="Microsoft Sans Serif"/>
                <a:cs typeface="Microsoft Sans Serif"/>
              </a:rPr>
              <a:t>MAKALE,</a:t>
            </a:r>
            <a:r>
              <a:rPr sz="1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TURN</a:t>
            </a:r>
            <a:r>
              <a:rPr sz="1800" spc="-190" dirty="0">
                <a:solidFill>
                  <a:srgbClr val="FFFFFF"/>
                </a:solidFill>
                <a:latin typeface="Calibri"/>
                <a:cs typeface="Calibri"/>
              </a:rPr>
              <a:t>İ</a:t>
            </a:r>
            <a:r>
              <a:rPr sz="18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T</a:t>
            </a:r>
            <a:r>
              <a:rPr sz="1800" spc="-190" dirty="0">
                <a:solidFill>
                  <a:srgbClr val="FFFFFF"/>
                </a:solidFill>
                <a:latin typeface="Calibri"/>
                <a:cs typeface="Calibri"/>
              </a:rPr>
              <a:t>İ</a:t>
            </a:r>
            <a:r>
              <a:rPr sz="18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N</a:t>
            </a:r>
            <a:r>
              <a:rPr sz="1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PROGRAMI</a:t>
            </a:r>
            <a:r>
              <a:rPr sz="1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50" dirty="0">
                <a:solidFill>
                  <a:srgbClr val="FFFFFF"/>
                </a:solidFill>
                <a:latin typeface="Calibri"/>
                <a:cs typeface="Calibri"/>
              </a:rPr>
              <a:t>İ</a:t>
            </a:r>
            <a:r>
              <a:rPr sz="1800" spc="-250" dirty="0">
                <a:solidFill>
                  <a:srgbClr val="FFFFFF"/>
                </a:solidFill>
                <a:latin typeface="Microsoft Sans Serif"/>
                <a:cs typeface="Microsoft Sans Serif"/>
              </a:rPr>
              <a:t>LE</a:t>
            </a:r>
            <a:r>
              <a:rPr sz="1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70" dirty="0">
                <a:solidFill>
                  <a:srgbClr val="FFFFFF"/>
                </a:solidFill>
                <a:latin typeface="Microsoft Sans Serif"/>
                <a:cs typeface="Microsoft Sans Serif"/>
              </a:rPr>
              <a:t>TEZ,</a:t>
            </a:r>
            <a:r>
              <a:rPr sz="1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Ö</a:t>
            </a:r>
            <a:r>
              <a:rPr sz="1800" spc="-165" dirty="0">
                <a:solidFill>
                  <a:srgbClr val="FFFFFF"/>
                </a:solidFill>
                <a:latin typeface="Calibri"/>
                <a:cs typeface="Calibri"/>
              </a:rPr>
              <a:t>Ğ</a:t>
            </a:r>
            <a:r>
              <a:rPr sz="18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RENC</a:t>
            </a:r>
            <a:r>
              <a:rPr sz="1800" spc="-165" dirty="0">
                <a:solidFill>
                  <a:srgbClr val="FFFFFF"/>
                </a:solidFill>
                <a:latin typeface="Calibri"/>
                <a:cs typeface="Calibri"/>
              </a:rPr>
              <a:t>İ</a:t>
            </a:r>
            <a:r>
              <a:rPr sz="180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5" dirty="0">
                <a:solidFill>
                  <a:srgbClr val="FFFFFF"/>
                </a:solidFill>
                <a:latin typeface="Microsoft Sans Serif"/>
                <a:cs typeface="Microsoft Sans Serif"/>
              </a:rPr>
              <a:t>ÖDEV</a:t>
            </a:r>
            <a:r>
              <a:rPr sz="1800" spc="-155" dirty="0">
                <a:solidFill>
                  <a:srgbClr val="FFFFFF"/>
                </a:solidFill>
                <a:latin typeface="Calibri"/>
                <a:cs typeface="Calibri"/>
              </a:rPr>
              <a:t>İ</a:t>
            </a:r>
            <a:r>
              <a:rPr sz="1800" spc="-155" dirty="0">
                <a:solidFill>
                  <a:srgbClr val="FFFFFF"/>
                </a:solidFill>
                <a:latin typeface="Microsoft Sans Serif"/>
                <a:cs typeface="Microsoft Sans Serif"/>
              </a:rPr>
              <a:t>,</a:t>
            </a:r>
            <a:r>
              <a:rPr sz="1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80" dirty="0">
                <a:solidFill>
                  <a:srgbClr val="FFFFFF"/>
                </a:solidFill>
                <a:latin typeface="Microsoft Sans Serif"/>
                <a:cs typeface="Microsoft Sans Serif"/>
              </a:rPr>
              <a:t>PROJE</a:t>
            </a:r>
            <a:r>
              <a:rPr sz="1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FFFFFF"/>
                </a:solidFill>
                <a:latin typeface="Microsoft Sans Serif"/>
                <a:cs typeface="Microsoft Sans Serif"/>
              </a:rPr>
              <a:t>VB.</a:t>
            </a:r>
            <a:r>
              <a:rPr sz="1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G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İ</a:t>
            </a:r>
            <a:r>
              <a:rPr sz="18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B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İ</a:t>
            </a:r>
            <a:endParaRPr sz="180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  <a:spcBef>
                <a:spcPts val="434"/>
              </a:spcBef>
            </a:pPr>
            <a:r>
              <a:rPr sz="1800" spc="-225" dirty="0">
                <a:solidFill>
                  <a:srgbClr val="FFFFFF"/>
                </a:solidFill>
                <a:latin typeface="Microsoft Sans Serif"/>
                <a:cs typeface="Microsoft Sans Serif"/>
              </a:rPr>
              <a:t>MAKALE</a:t>
            </a:r>
            <a:r>
              <a:rPr sz="18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DIŞI</a:t>
            </a:r>
            <a:r>
              <a:rPr sz="18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15" dirty="0">
                <a:solidFill>
                  <a:srgbClr val="FFFFFF"/>
                </a:solidFill>
                <a:latin typeface="Microsoft Sans Serif"/>
                <a:cs typeface="Microsoft Sans Serif"/>
              </a:rPr>
              <a:t>TARAMALARIN</a:t>
            </a:r>
            <a:r>
              <a:rPr sz="1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4" dirty="0">
                <a:solidFill>
                  <a:srgbClr val="FFFFFF"/>
                </a:solidFill>
                <a:latin typeface="Microsoft Sans Serif"/>
                <a:cs typeface="Microsoft Sans Serif"/>
              </a:rPr>
              <a:t>YAPILMASI</a:t>
            </a:r>
            <a:r>
              <a:rPr sz="18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GEREKT</a:t>
            </a:r>
            <a:r>
              <a:rPr sz="1800" spc="-180" dirty="0">
                <a:solidFill>
                  <a:srgbClr val="FFFFFF"/>
                </a:solidFill>
                <a:latin typeface="Calibri"/>
                <a:cs typeface="Calibri"/>
              </a:rPr>
              <a:t>İĞİ</a:t>
            </a:r>
            <a:r>
              <a:rPr sz="18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N</a:t>
            </a:r>
            <a:r>
              <a:rPr sz="1800" spc="-180" dirty="0">
                <a:solidFill>
                  <a:srgbClr val="FFFFFF"/>
                </a:solidFill>
                <a:latin typeface="Calibri"/>
                <a:cs typeface="Calibri"/>
              </a:rPr>
              <a:t>İ</a:t>
            </a:r>
            <a:r>
              <a:rPr sz="180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UNUTMAYINIZ.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9404" y="1676400"/>
            <a:ext cx="8026907" cy="35417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5483" y="513587"/>
            <a:ext cx="10145268" cy="54879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0536" y="513587"/>
            <a:ext cx="10082783" cy="54879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0536" y="486155"/>
            <a:ext cx="10058400" cy="547420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2727" y="513587"/>
            <a:ext cx="10058400" cy="54879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0536" y="495300"/>
            <a:ext cx="10058400" cy="514197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4919" y="518159"/>
            <a:ext cx="10058400" cy="46558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0536" y="505968"/>
            <a:ext cx="10094975" cy="54940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0827" y="492251"/>
            <a:ext cx="9895332" cy="545896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1511" y="478536"/>
            <a:ext cx="7842504" cy="57835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7988" y="473963"/>
            <a:ext cx="9695688" cy="588873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3311" y="534923"/>
            <a:ext cx="9895332" cy="518769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4919" y="771144"/>
            <a:ext cx="9948672" cy="513435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391158" y="2141346"/>
            <a:ext cx="9632315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85"/>
              </a:spcBef>
            </a:pPr>
            <a:r>
              <a:rPr spc="-120" dirty="0"/>
              <a:t>iThenticate</a:t>
            </a:r>
            <a:r>
              <a:rPr dirty="0"/>
              <a:t> </a:t>
            </a:r>
            <a:r>
              <a:rPr spc="-60" dirty="0"/>
              <a:t>aboneli</a:t>
            </a:r>
            <a:r>
              <a:rPr spc="-60" dirty="0">
                <a:latin typeface="Calibri"/>
                <a:cs typeface="Calibri"/>
              </a:rPr>
              <a:t>ğ</a:t>
            </a:r>
            <a:r>
              <a:rPr spc="-60" dirty="0"/>
              <a:t>i</a:t>
            </a:r>
            <a:r>
              <a:rPr spc="-5" dirty="0"/>
              <a:t> </a:t>
            </a:r>
            <a:r>
              <a:rPr spc="-110" dirty="0"/>
              <a:t>için</a:t>
            </a:r>
            <a:r>
              <a:rPr spc="15" dirty="0"/>
              <a:t> </a:t>
            </a:r>
            <a:r>
              <a:rPr spc="-105" dirty="0"/>
              <a:t>her</a:t>
            </a:r>
            <a:r>
              <a:rPr spc="10" dirty="0"/>
              <a:t> </a:t>
            </a:r>
            <a:r>
              <a:rPr spc="-90" dirty="0"/>
              <a:t>hangi</a:t>
            </a:r>
            <a:r>
              <a:rPr spc="-5" dirty="0"/>
              <a:t> </a:t>
            </a:r>
            <a:r>
              <a:rPr dirty="0"/>
              <a:t>bir</a:t>
            </a:r>
            <a:r>
              <a:rPr spc="10" dirty="0"/>
              <a:t> </a:t>
            </a:r>
            <a:r>
              <a:rPr spc="-105" dirty="0"/>
              <a:t>aktivasyon</a:t>
            </a:r>
            <a:r>
              <a:rPr spc="-15" dirty="0"/>
              <a:t> </a:t>
            </a:r>
            <a:r>
              <a:rPr spc="-135" dirty="0"/>
              <a:t>işlemi</a:t>
            </a:r>
            <a:r>
              <a:rPr spc="30" dirty="0"/>
              <a:t> </a:t>
            </a:r>
            <a:r>
              <a:rPr spc="-75" dirty="0"/>
              <a:t>yapılmamakta</a:t>
            </a:r>
            <a:r>
              <a:rPr dirty="0"/>
              <a:t> </a:t>
            </a:r>
            <a:r>
              <a:rPr spc="-105" dirty="0"/>
              <a:t>olup,</a:t>
            </a:r>
            <a:r>
              <a:rPr spc="-10" dirty="0"/>
              <a:t> </a:t>
            </a:r>
            <a:r>
              <a:rPr spc="-45" dirty="0"/>
              <a:t>doktora</a:t>
            </a:r>
            <a:r>
              <a:rPr spc="5" dirty="0"/>
              <a:t> </a:t>
            </a:r>
            <a:r>
              <a:rPr spc="-120" dirty="0"/>
              <a:t>ve</a:t>
            </a:r>
            <a:r>
              <a:rPr spc="5" dirty="0"/>
              <a:t> </a:t>
            </a:r>
            <a:r>
              <a:rPr spc="-90" dirty="0"/>
              <a:t>üzeri</a:t>
            </a:r>
            <a:r>
              <a:rPr spc="20" dirty="0"/>
              <a:t> </a:t>
            </a:r>
            <a:r>
              <a:rPr spc="-50" dirty="0"/>
              <a:t>düzeyindeki </a:t>
            </a:r>
            <a:r>
              <a:rPr spc="-70" dirty="0"/>
              <a:t>kullanıcılar</a:t>
            </a:r>
            <a:r>
              <a:rPr spc="-50" dirty="0"/>
              <a:t> </a:t>
            </a:r>
            <a:r>
              <a:rPr spc="-125" dirty="0"/>
              <a:t>için</a:t>
            </a:r>
            <a:r>
              <a:rPr spc="5" dirty="0"/>
              <a:t> </a:t>
            </a:r>
            <a:r>
              <a:rPr spc="-70" dirty="0"/>
              <a:t>intihal</a:t>
            </a:r>
            <a:r>
              <a:rPr spc="-50" dirty="0"/>
              <a:t> </a:t>
            </a:r>
            <a:r>
              <a:rPr spc="-65" dirty="0"/>
              <a:t>yetkilisi</a:t>
            </a:r>
            <a:r>
              <a:rPr dirty="0"/>
              <a:t> </a:t>
            </a:r>
            <a:r>
              <a:rPr spc="-40" dirty="0"/>
              <a:t>tarafından</a:t>
            </a:r>
            <a:r>
              <a:rPr spc="-20" dirty="0"/>
              <a:t> </a:t>
            </a:r>
            <a:r>
              <a:rPr spc="-175" dirty="0"/>
              <a:t>sisteme</a:t>
            </a:r>
            <a:r>
              <a:rPr dirty="0"/>
              <a:t> </a:t>
            </a:r>
            <a:r>
              <a:rPr spc="-150" dirty="0"/>
              <a:t>manuel</a:t>
            </a:r>
            <a:r>
              <a:rPr spc="5" dirty="0"/>
              <a:t> </a:t>
            </a:r>
            <a:r>
              <a:rPr spc="-35" dirty="0"/>
              <a:t>olarak</a:t>
            </a:r>
            <a:r>
              <a:rPr spc="-20" dirty="0"/>
              <a:t> </a:t>
            </a:r>
            <a:r>
              <a:rPr spc="-25" dirty="0"/>
              <a:t>kayıt</a:t>
            </a:r>
            <a:r>
              <a:rPr spc="-20" dirty="0"/>
              <a:t> </a:t>
            </a:r>
            <a:r>
              <a:rPr spc="-10" dirty="0"/>
              <a:t>yapılmaktadır.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391158" y="2752844"/>
            <a:ext cx="9689465" cy="336169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203200">
              <a:lnSpc>
                <a:spcPct val="100000"/>
              </a:lnSpc>
              <a:spcBef>
                <a:spcPts val="630"/>
              </a:spcBef>
            </a:pPr>
            <a:r>
              <a:rPr spc="-155" dirty="0"/>
              <a:t>ÖNEML</a:t>
            </a:r>
            <a:r>
              <a:rPr spc="-155" dirty="0">
                <a:latin typeface="Calibri"/>
                <a:cs typeface="Calibri"/>
              </a:rPr>
              <a:t>İ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20" dirty="0"/>
              <a:t>NOT:</a:t>
            </a:r>
          </a:p>
          <a:p>
            <a:pPr marL="240665" indent="-227965">
              <a:lnSpc>
                <a:spcPts val="1675"/>
              </a:lnSpc>
              <a:spcBef>
                <a:spcPts val="1005"/>
              </a:spcBef>
              <a:buSzPct val="125000"/>
              <a:buFont typeface="Arial MT"/>
              <a:buChar char="•"/>
              <a:tabLst>
                <a:tab pos="240665" algn="l"/>
              </a:tabLst>
            </a:pPr>
            <a:r>
              <a:rPr b="0" u="sng" spc="-105" dirty="0"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iThenticate</a:t>
            </a:r>
            <a:r>
              <a:rPr b="0" i="0" spc="-105" dirty="0">
                <a:latin typeface="Microsoft Sans Serif"/>
                <a:cs typeface="Microsoft Sans Serif"/>
              </a:rPr>
              <a:t>,</a:t>
            </a:r>
            <a:r>
              <a:rPr b="0" i="0" spc="5" dirty="0">
                <a:latin typeface="Microsoft Sans Serif"/>
                <a:cs typeface="Microsoft Sans Serif"/>
              </a:rPr>
              <a:t> </a:t>
            </a:r>
            <a:r>
              <a:rPr b="0" i="0" spc="-100" dirty="0">
                <a:latin typeface="Microsoft Sans Serif"/>
                <a:cs typeface="Microsoft Sans Serif"/>
              </a:rPr>
              <a:t>sadece</a:t>
            </a:r>
            <a:r>
              <a:rPr b="0" i="0" spc="-10" dirty="0">
                <a:latin typeface="Microsoft Sans Serif"/>
                <a:cs typeface="Microsoft Sans Serif"/>
              </a:rPr>
              <a:t> </a:t>
            </a:r>
            <a:r>
              <a:rPr b="0" i="0" spc="-35" dirty="0">
                <a:latin typeface="Microsoft Sans Serif"/>
                <a:cs typeface="Microsoft Sans Serif"/>
              </a:rPr>
              <a:t>doktora</a:t>
            </a:r>
            <a:r>
              <a:rPr b="0" i="0" spc="-10" dirty="0">
                <a:latin typeface="Microsoft Sans Serif"/>
                <a:cs typeface="Microsoft Sans Serif"/>
              </a:rPr>
              <a:t> </a:t>
            </a:r>
            <a:r>
              <a:rPr b="0" i="0" spc="-105" dirty="0">
                <a:latin typeface="Microsoft Sans Serif"/>
                <a:cs typeface="Microsoft Sans Serif"/>
              </a:rPr>
              <a:t>ve</a:t>
            </a:r>
            <a:r>
              <a:rPr b="0" i="0" spc="5" dirty="0">
                <a:latin typeface="Microsoft Sans Serif"/>
                <a:cs typeface="Microsoft Sans Serif"/>
              </a:rPr>
              <a:t> </a:t>
            </a:r>
            <a:r>
              <a:rPr b="0" i="0" spc="-70" dirty="0">
                <a:latin typeface="Microsoft Sans Serif"/>
                <a:cs typeface="Microsoft Sans Serif"/>
              </a:rPr>
              <a:t>üzeri</a:t>
            </a:r>
            <a:r>
              <a:rPr b="0" i="0" spc="25" dirty="0">
                <a:latin typeface="Microsoft Sans Serif"/>
                <a:cs typeface="Microsoft Sans Serif"/>
              </a:rPr>
              <a:t> </a:t>
            </a:r>
            <a:r>
              <a:rPr b="0" i="0" spc="-70" dirty="0">
                <a:latin typeface="Microsoft Sans Serif"/>
                <a:cs typeface="Microsoft Sans Serif"/>
              </a:rPr>
              <a:t>düzeyindeki</a:t>
            </a:r>
            <a:r>
              <a:rPr b="0" i="0" dirty="0">
                <a:latin typeface="Microsoft Sans Serif"/>
                <a:cs typeface="Microsoft Sans Serif"/>
              </a:rPr>
              <a:t> </a:t>
            </a:r>
            <a:r>
              <a:rPr b="0" i="0" spc="-65" dirty="0">
                <a:latin typeface="Microsoft Sans Serif"/>
                <a:cs typeface="Microsoft Sans Serif"/>
              </a:rPr>
              <a:t>kullanıcıların</a:t>
            </a:r>
            <a:r>
              <a:rPr b="0" i="0" spc="5" dirty="0">
                <a:latin typeface="Microsoft Sans Serif"/>
                <a:cs typeface="Microsoft Sans Serif"/>
              </a:rPr>
              <a:t> </a:t>
            </a:r>
            <a:r>
              <a:rPr b="0" i="0" spc="-70" dirty="0">
                <a:latin typeface="Microsoft Sans Serif"/>
                <a:cs typeface="Microsoft Sans Serif"/>
              </a:rPr>
              <a:t>kendi</a:t>
            </a:r>
            <a:r>
              <a:rPr b="0" i="0" spc="45" dirty="0">
                <a:latin typeface="Microsoft Sans Serif"/>
                <a:cs typeface="Microsoft Sans Serif"/>
              </a:rPr>
              <a:t> </a:t>
            </a:r>
            <a:r>
              <a:rPr b="0" spc="-80" dirty="0">
                <a:latin typeface="Arial"/>
                <a:cs typeface="Arial"/>
              </a:rPr>
              <a:t>makale</a:t>
            </a:r>
            <a:r>
              <a:rPr b="0" i="0" spc="-80" dirty="0">
                <a:latin typeface="Microsoft Sans Serif"/>
                <a:cs typeface="Microsoft Sans Serif"/>
              </a:rPr>
              <a:t>lerini</a:t>
            </a:r>
            <a:r>
              <a:rPr b="0" i="0" spc="-5" dirty="0">
                <a:latin typeface="Microsoft Sans Serif"/>
                <a:cs typeface="Microsoft Sans Serif"/>
              </a:rPr>
              <a:t> </a:t>
            </a:r>
            <a:r>
              <a:rPr b="0" i="0" spc="-55" dirty="0">
                <a:latin typeface="Microsoft Sans Serif"/>
                <a:cs typeface="Microsoft Sans Serif"/>
              </a:rPr>
              <a:t>tarayabilmesi</a:t>
            </a:r>
            <a:r>
              <a:rPr b="0" i="0" dirty="0">
                <a:latin typeface="Microsoft Sans Serif"/>
                <a:cs typeface="Microsoft Sans Serif"/>
              </a:rPr>
              <a:t> </a:t>
            </a:r>
            <a:r>
              <a:rPr b="0" i="0" spc="-60" dirty="0">
                <a:latin typeface="Microsoft Sans Serif"/>
                <a:cs typeface="Microsoft Sans Serif"/>
              </a:rPr>
              <a:t>amacıyla</a:t>
            </a:r>
            <a:r>
              <a:rPr b="0" i="0" dirty="0">
                <a:latin typeface="Microsoft Sans Serif"/>
                <a:cs typeface="Microsoft Sans Serif"/>
              </a:rPr>
              <a:t> </a:t>
            </a:r>
            <a:r>
              <a:rPr b="0" i="0" spc="-105" dirty="0">
                <a:latin typeface="Microsoft Sans Serif"/>
                <a:cs typeface="Microsoft Sans Serif"/>
              </a:rPr>
              <a:t>hizmet</a:t>
            </a:r>
            <a:r>
              <a:rPr b="0" i="0" spc="10" dirty="0">
                <a:latin typeface="Microsoft Sans Serif"/>
                <a:cs typeface="Microsoft Sans Serif"/>
              </a:rPr>
              <a:t> </a:t>
            </a:r>
            <a:r>
              <a:rPr b="0" i="0" spc="-10" dirty="0">
                <a:latin typeface="Microsoft Sans Serif"/>
                <a:cs typeface="Microsoft Sans Serif"/>
              </a:rPr>
              <a:t>vermektedir.</a:t>
            </a:r>
          </a:p>
          <a:p>
            <a:pPr marL="240665">
              <a:lnSpc>
                <a:spcPts val="1675"/>
              </a:lnSpc>
            </a:pPr>
            <a:r>
              <a:rPr b="0" i="0" spc="-70" dirty="0">
                <a:latin typeface="Microsoft Sans Serif"/>
                <a:cs typeface="Microsoft Sans Serif"/>
              </a:rPr>
              <a:t>Araştırma</a:t>
            </a:r>
            <a:r>
              <a:rPr b="0" i="0" spc="-10" dirty="0">
                <a:latin typeface="Microsoft Sans Serif"/>
                <a:cs typeface="Microsoft Sans Serif"/>
              </a:rPr>
              <a:t> </a:t>
            </a:r>
            <a:r>
              <a:rPr b="0" i="0" spc="-65" dirty="0">
                <a:latin typeface="Microsoft Sans Serif"/>
                <a:cs typeface="Microsoft Sans Serif"/>
              </a:rPr>
              <a:t>görevlisi,</a:t>
            </a:r>
            <a:r>
              <a:rPr b="0" i="0" spc="-20" dirty="0">
                <a:latin typeface="Microsoft Sans Serif"/>
                <a:cs typeface="Microsoft Sans Serif"/>
              </a:rPr>
              <a:t> </a:t>
            </a:r>
            <a:r>
              <a:rPr b="0" i="0" spc="-30" dirty="0">
                <a:latin typeface="Microsoft Sans Serif"/>
                <a:cs typeface="Microsoft Sans Serif"/>
              </a:rPr>
              <a:t>doktora</a:t>
            </a:r>
            <a:r>
              <a:rPr b="0" i="0" spc="-10" dirty="0">
                <a:latin typeface="Microsoft Sans Serif"/>
                <a:cs typeface="Microsoft Sans Serif"/>
              </a:rPr>
              <a:t> </a:t>
            </a:r>
            <a:r>
              <a:rPr b="0" i="0" spc="-85" dirty="0">
                <a:latin typeface="Microsoft Sans Serif"/>
                <a:cs typeface="Microsoft Sans Serif"/>
              </a:rPr>
              <a:t>ö</a:t>
            </a:r>
            <a:r>
              <a:rPr b="0" i="0" spc="-85" dirty="0">
                <a:latin typeface="Calibri"/>
                <a:cs typeface="Calibri"/>
              </a:rPr>
              <a:t>ğ</a:t>
            </a:r>
            <a:r>
              <a:rPr b="0" i="0" spc="-85" dirty="0">
                <a:latin typeface="Microsoft Sans Serif"/>
                <a:cs typeface="Microsoft Sans Serif"/>
              </a:rPr>
              <a:t>rencisi</a:t>
            </a:r>
            <a:r>
              <a:rPr b="0" i="0" spc="-5" dirty="0">
                <a:latin typeface="Microsoft Sans Serif"/>
                <a:cs typeface="Microsoft Sans Serif"/>
              </a:rPr>
              <a:t> </a:t>
            </a:r>
            <a:r>
              <a:rPr b="0" i="0" spc="-75" dirty="0">
                <a:latin typeface="Microsoft Sans Serif"/>
                <a:cs typeface="Microsoft Sans Serif"/>
              </a:rPr>
              <a:t>veya</a:t>
            </a:r>
            <a:r>
              <a:rPr b="0" i="0" spc="5" dirty="0">
                <a:latin typeface="Microsoft Sans Serif"/>
                <a:cs typeface="Microsoft Sans Serif"/>
              </a:rPr>
              <a:t> </a:t>
            </a:r>
            <a:r>
              <a:rPr b="0" i="0" spc="-120" dirty="0">
                <a:latin typeface="Microsoft Sans Serif"/>
                <a:cs typeface="Microsoft Sans Serif"/>
              </a:rPr>
              <a:t>lisans</a:t>
            </a:r>
            <a:r>
              <a:rPr b="0" i="0" spc="5" dirty="0">
                <a:latin typeface="Microsoft Sans Serif"/>
                <a:cs typeface="Microsoft Sans Serif"/>
              </a:rPr>
              <a:t> </a:t>
            </a:r>
            <a:r>
              <a:rPr b="0" i="0" spc="-70" dirty="0">
                <a:latin typeface="Microsoft Sans Serif"/>
                <a:cs typeface="Microsoft Sans Serif"/>
              </a:rPr>
              <a:t>ö</a:t>
            </a:r>
            <a:r>
              <a:rPr b="0" i="0" spc="-70" dirty="0">
                <a:latin typeface="Calibri"/>
                <a:cs typeface="Calibri"/>
              </a:rPr>
              <a:t>ğ</a:t>
            </a:r>
            <a:r>
              <a:rPr b="0" i="0" spc="-70" dirty="0">
                <a:latin typeface="Microsoft Sans Serif"/>
                <a:cs typeface="Microsoft Sans Serif"/>
              </a:rPr>
              <a:t>rencilerinin</a:t>
            </a:r>
            <a:r>
              <a:rPr b="0" i="0" spc="-10" dirty="0">
                <a:latin typeface="Microsoft Sans Serif"/>
                <a:cs typeface="Microsoft Sans Serif"/>
              </a:rPr>
              <a:t> </a:t>
            </a:r>
            <a:r>
              <a:rPr b="0" i="0" dirty="0">
                <a:latin typeface="Microsoft Sans Serif"/>
                <a:cs typeface="Microsoft Sans Serif"/>
              </a:rPr>
              <a:t>ilgili</a:t>
            </a:r>
            <a:r>
              <a:rPr b="0" i="0" spc="30" dirty="0">
                <a:latin typeface="Microsoft Sans Serif"/>
                <a:cs typeface="Microsoft Sans Serif"/>
              </a:rPr>
              <a:t> </a:t>
            </a:r>
            <a:r>
              <a:rPr b="0" i="0" spc="-45" dirty="0">
                <a:latin typeface="Microsoft Sans Serif"/>
                <a:cs typeface="Microsoft Sans Serif"/>
              </a:rPr>
              <a:t>programı</a:t>
            </a:r>
            <a:r>
              <a:rPr b="0" i="0" spc="-20" dirty="0">
                <a:latin typeface="Microsoft Sans Serif"/>
                <a:cs typeface="Microsoft Sans Serif"/>
              </a:rPr>
              <a:t> </a:t>
            </a:r>
            <a:r>
              <a:rPr b="0" i="0" spc="-100" dirty="0">
                <a:latin typeface="Microsoft Sans Serif"/>
                <a:cs typeface="Microsoft Sans Serif"/>
              </a:rPr>
              <a:t>kullanması</a:t>
            </a:r>
            <a:r>
              <a:rPr b="0" i="0" spc="30" dirty="0">
                <a:latin typeface="Microsoft Sans Serif"/>
                <a:cs typeface="Microsoft Sans Serif"/>
              </a:rPr>
              <a:t> </a:t>
            </a:r>
            <a:r>
              <a:rPr b="0" i="0" spc="-110" dirty="0">
                <a:latin typeface="Microsoft Sans Serif"/>
                <a:cs typeface="Microsoft Sans Serif"/>
              </a:rPr>
              <a:t>ve</a:t>
            </a:r>
            <a:r>
              <a:rPr b="0" i="0" spc="5" dirty="0">
                <a:latin typeface="Microsoft Sans Serif"/>
                <a:cs typeface="Microsoft Sans Serif"/>
              </a:rPr>
              <a:t> </a:t>
            </a:r>
            <a:r>
              <a:rPr b="0" i="0" spc="-55" dirty="0">
                <a:latin typeface="Microsoft Sans Serif"/>
                <a:cs typeface="Microsoft Sans Serif"/>
              </a:rPr>
              <a:t>program</a:t>
            </a:r>
            <a:r>
              <a:rPr b="0" i="0" spc="-20" dirty="0">
                <a:latin typeface="Microsoft Sans Serif"/>
                <a:cs typeface="Microsoft Sans Serif"/>
              </a:rPr>
              <a:t> </a:t>
            </a:r>
            <a:r>
              <a:rPr b="0" i="0" spc="-80" dirty="0">
                <a:latin typeface="Microsoft Sans Serif"/>
                <a:cs typeface="Microsoft Sans Serif"/>
              </a:rPr>
              <a:t>üzerinde</a:t>
            </a:r>
            <a:r>
              <a:rPr b="0" i="0" spc="5" dirty="0">
                <a:latin typeface="Microsoft Sans Serif"/>
                <a:cs typeface="Microsoft Sans Serif"/>
              </a:rPr>
              <a:t> </a:t>
            </a:r>
            <a:r>
              <a:rPr b="0" i="0" spc="-60" dirty="0">
                <a:latin typeface="Microsoft Sans Serif"/>
                <a:cs typeface="Microsoft Sans Serif"/>
              </a:rPr>
              <a:t>tez,</a:t>
            </a:r>
            <a:r>
              <a:rPr b="0" i="0" spc="5" dirty="0">
                <a:latin typeface="Microsoft Sans Serif"/>
                <a:cs typeface="Microsoft Sans Serif"/>
              </a:rPr>
              <a:t> </a:t>
            </a:r>
            <a:r>
              <a:rPr b="0" i="0" spc="-65" dirty="0">
                <a:latin typeface="Microsoft Sans Serif"/>
                <a:cs typeface="Microsoft Sans Serif"/>
              </a:rPr>
              <a:t>ö</a:t>
            </a:r>
            <a:r>
              <a:rPr b="0" i="0" spc="-65" dirty="0">
                <a:latin typeface="Calibri"/>
                <a:cs typeface="Calibri"/>
              </a:rPr>
              <a:t>ğ</a:t>
            </a:r>
            <a:r>
              <a:rPr b="0" i="0" spc="-65" dirty="0">
                <a:latin typeface="Microsoft Sans Serif"/>
                <a:cs typeface="Microsoft Sans Serif"/>
              </a:rPr>
              <a:t>renci</a:t>
            </a:r>
            <a:r>
              <a:rPr b="0" i="0" spc="10" dirty="0">
                <a:latin typeface="Microsoft Sans Serif"/>
                <a:cs typeface="Microsoft Sans Serif"/>
              </a:rPr>
              <a:t> </a:t>
            </a:r>
            <a:r>
              <a:rPr b="0" i="0" spc="-10" dirty="0">
                <a:latin typeface="Microsoft Sans Serif"/>
                <a:cs typeface="Microsoft Sans Serif"/>
              </a:rPr>
              <a:t>ödevi,</a:t>
            </a:r>
          </a:p>
          <a:p>
            <a:pPr marL="240665">
              <a:lnSpc>
                <a:spcPct val="100000"/>
              </a:lnSpc>
              <a:spcBef>
                <a:spcPts val="15"/>
              </a:spcBef>
            </a:pPr>
            <a:r>
              <a:rPr b="0" i="0" spc="-30" dirty="0">
                <a:latin typeface="Microsoft Sans Serif"/>
                <a:cs typeface="Microsoft Sans Serif"/>
              </a:rPr>
              <a:t>proje</a:t>
            </a:r>
            <a:r>
              <a:rPr b="0" i="0" spc="-25" dirty="0">
                <a:latin typeface="Microsoft Sans Serif"/>
                <a:cs typeface="Microsoft Sans Serif"/>
              </a:rPr>
              <a:t> </a:t>
            </a:r>
            <a:r>
              <a:rPr b="0" i="0" spc="-60" dirty="0">
                <a:latin typeface="Microsoft Sans Serif"/>
                <a:cs typeface="Microsoft Sans Serif"/>
              </a:rPr>
              <a:t>vb.</a:t>
            </a:r>
            <a:r>
              <a:rPr b="0" i="0" spc="-5" dirty="0">
                <a:latin typeface="Microsoft Sans Serif"/>
                <a:cs typeface="Microsoft Sans Serif"/>
              </a:rPr>
              <a:t> </a:t>
            </a:r>
            <a:r>
              <a:rPr b="0" i="0" dirty="0">
                <a:latin typeface="Microsoft Sans Serif"/>
                <a:cs typeface="Microsoft Sans Serif"/>
              </a:rPr>
              <a:t>gibi</a:t>
            </a:r>
            <a:r>
              <a:rPr b="0" i="0" spc="10" dirty="0">
                <a:latin typeface="Microsoft Sans Serif"/>
                <a:cs typeface="Microsoft Sans Serif"/>
              </a:rPr>
              <a:t> </a:t>
            </a:r>
            <a:r>
              <a:rPr b="0" i="0" spc="-75" dirty="0">
                <a:latin typeface="Microsoft Sans Serif"/>
                <a:cs typeface="Microsoft Sans Serif"/>
              </a:rPr>
              <a:t>makale</a:t>
            </a:r>
            <a:r>
              <a:rPr b="0" i="0" spc="-5" dirty="0">
                <a:latin typeface="Microsoft Sans Serif"/>
                <a:cs typeface="Microsoft Sans Serif"/>
              </a:rPr>
              <a:t> </a:t>
            </a:r>
            <a:r>
              <a:rPr b="0" i="0" spc="-65" dirty="0">
                <a:latin typeface="Microsoft Sans Serif"/>
                <a:cs typeface="Microsoft Sans Serif"/>
              </a:rPr>
              <a:t>dışı</a:t>
            </a:r>
            <a:r>
              <a:rPr b="0" i="0" spc="-5" dirty="0">
                <a:latin typeface="Microsoft Sans Serif"/>
                <a:cs typeface="Microsoft Sans Serif"/>
              </a:rPr>
              <a:t> </a:t>
            </a:r>
            <a:r>
              <a:rPr b="0" i="0" spc="-45" dirty="0">
                <a:latin typeface="Microsoft Sans Serif"/>
                <a:cs typeface="Microsoft Sans Serif"/>
              </a:rPr>
              <a:t>taramaların</a:t>
            </a:r>
            <a:r>
              <a:rPr b="0" i="0" spc="-25" dirty="0">
                <a:latin typeface="Microsoft Sans Serif"/>
                <a:cs typeface="Microsoft Sans Serif"/>
              </a:rPr>
              <a:t> </a:t>
            </a:r>
            <a:r>
              <a:rPr b="0" i="0" spc="-65" dirty="0">
                <a:latin typeface="Microsoft Sans Serif"/>
                <a:cs typeface="Microsoft Sans Serif"/>
              </a:rPr>
              <a:t>yapılması</a:t>
            </a:r>
            <a:r>
              <a:rPr b="0" i="0" spc="-10" dirty="0">
                <a:latin typeface="Microsoft Sans Serif"/>
                <a:cs typeface="Microsoft Sans Serif"/>
              </a:rPr>
              <a:t> </a:t>
            </a:r>
            <a:r>
              <a:rPr b="0" i="0" spc="-105" dirty="0">
                <a:latin typeface="Microsoft Sans Serif"/>
                <a:cs typeface="Microsoft Sans Serif"/>
              </a:rPr>
              <a:t>lisansa</a:t>
            </a:r>
            <a:r>
              <a:rPr b="0" i="0" dirty="0">
                <a:latin typeface="Microsoft Sans Serif"/>
                <a:cs typeface="Microsoft Sans Serif"/>
              </a:rPr>
              <a:t> </a:t>
            </a:r>
            <a:r>
              <a:rPr b="0" i="0" spc="-30" dirty="0">
                <a:latin typeface="Microsoft Sans Serif"/>
                <a:cs typeface="Microsoft Sans Serif"/>
              </a:rPr>
              <a:t>aykırıdır.</a:t>
            </a:r>
            <a:r>
              <a:rPr b="0" i="0" spc="25" dirty="0">
                <a:latin typeface="Microsoft Sans Serif"/>
                <a:cs typeface="Microsoft Sans Serif"/>
              </a:rPr>
              <a:t> </a:t>
            </a:r>
            <a:r>
              <a:rPr b="0" i="0" spc="-210" dirty="0">
                <a:latin typeface="Microsoft Sans Serif"/>
                <a:cs typeface="Microsoft Sans Serif"/>
              </a:rPr>
              <a:t>Bu</a:t>
            </a:r>
            <a:r>
              <a:rPr b="0" i="0" spc="5" dirty="0">
                <a:latin typeface="Microsoft Sans Serif"/>
                <a:cs typeface="Microsoft Sans Serif"/>
              </a:rPr>
              <a:t> </a:t>
            </a:r>
            <a:r>
              <a:rPr b="0" i="0" dirty="0">
                <a:latin typeface="Microsoft Sans Serif"/>
                <a:cs typeface="Microsoft Sans Serif"/>
              </a:rPr>
              <a:t>tarz</a:t>
            </a:r>
            <a:r>
              <a:rPr b="0" i="0" spc="-10" dirty="0">
                <a:latin typeface="Microsoft Sans Serif"/>
                <a:cs typeface="Microsoft Sans Serif"/>
              </a:rPr>
              <a:t> </a:t>
            </a:r>
            <a:r>
              <a:rPr b="0" i="0" spc="-90" dirty="0">
                <a:latin typeface="Microsoft Sans Serif"/>
                <a:cs typeface="Microsoft Sans Serif"/>
              </a:rPr>
              <a:t>kullanımı</a:t>
            </a:r>
            <a:r>
              <a:rPr b="0" i="0" spc="10" dirty="0">
                <a:latin typeface="Microsoft Sans Serif"/>
                <a:cs typeface="Microsoft Sans Serif"/>
              </a:rPr>
              <a:t> </a:t>
            </a:r>
            <a:r>
              <a:rPr b="0" i="0" spc="-65" dirty="0">
                <a:latin typeface="Microsoft Sans Serif"/>
                <a:cs typeface="Microsoft Sans Serif"/>
              </a:rPr>
              <a:t>tespit</a:t>
            </a:r>
            <a:r>
              <a:rPr b="0" i="0" spc="-30" dirty="0">
                <a:latin typeface="Microsoft Sans Serif"/>
                <a:cs typeface="Microsoft Sans Serif"/>
              </a:rPr>
              <a:t> </a:t>
            </a:r>
            <a:r>
              <a:rPr b="0" i="0" spc="-65" dirty="0">
                <a:latin typeface="Microsoft Sans Serif"/>
                <a:cs typeface="Microsoft Sans Serif"/>
              </a:rPr>
              <a:t>edilen</a:t>
            </a:r>
            <a:r>
              <a:rPr b="0" i="0" spc="-10" dirty="0">
                <a:latin typeface="Microsoft Sans Serif"/>
                <a:cs typeface="Microsoft Sans Serif"/>
              </a:rPr>
              <a:t> </a:t>
            </a:r>
            <a:r>
              <a:rPr b="0" i="0" spc="-65" dirty="0">
                <a:latin typeface="Microsoft Sans Serif"/>
                <a:cs typeface="Microsoft Sans Serif"/>
              </a:rPr>
              <a:t>kullanıcıların</a:t>
            </a:r>
            <a:r>
              <a:rPr b="0" i="0" spc="-10" dirty="0">
                <a:latin typeface="Microsoft Sans Serif"/>
                <a:cs typeface="Microsoft Sans Serif"/>
              </a:rPr>
              <a:t> </a:t>
            </a:r>
            <a:r>
              <a:rPr b="0" i="0" spc="-60" dirty="0">
                <a:latin typeface="Microsoft Sans Serif"/>
                <a:cs typeface="Microsoft Sans Serif"/>
              </a:rPr>
              <a:t>hesapları</a:t>
            </a:r>
            <a:r>
              <a:rPr b="0" i="0" spc="-10" dirty="0">
                <a:latin typeface="Microsoft Sans Serif"/>
                <a:cs typeface="Microsoft Sans Serif"/>
              </a:rPr>
              <a:t> kapatılacaktır.</a:t>
            </a:r>
          </a:p>
          <a:p>
            <a:pPr marL="240665" marR="27940" indent="-228600">
              <a:lnSpc>
                <a:spcPct val="100000"/>
              </a:lnSpc>
              <a:spcBef>
                <a:spcPts val="985"/>
              </a:spcBef>
              <a:buSzPct val="125000"/>
              <a:buFont typeface="Arial MT"/>
              <a:buChar char="•"/>
              <a:tabLst>
                <a:tab pos="240665" algn="l"/>
              </a:tabLst>
            </a:pPr>
            <a:r>
              <a:rPr b="0" i="0" spc="-190" dirty="0">
                <a:latin typeface="Calibri"/>
                <a:cs typeface="Calibri"/>
              </a:rPr>
              <a:t>İ</a:t>
            </a:r>
            <a:r>
              <a:rPr b="0" i="0" spc="-190" dirty="0">
                <a:latin typeface="Microsoft Sans Serif"/>
                <a:cs typeface="Microsoft Sans Serif"/>
              </a:rPr>
              <a:t>THENT</a:t>
            </a:r>
            <a:r>
              <a:rPr b="0" i="0" spc="-190" dirty="0">
                <a:latin typeface="Calibri"/>
                <a:cs typeface="Calibri"/>
              </a:rPr>
              <a:t>İ</a:t>
            </a:r>
            <a:r>
              <a:rPr b="0" i="0" spc="-190" dirty="0">
                <a:latin typeface="Microsoft Sans Serif"/>
                <a:cs typeface="Microsoft Sans Serif"/>
              </a:rPr>
              <a:t>CATE</a:t>
            </a:r>
            <a:r>
              <a:rPr b="0" i="0" spc="55" dirty="0">
                <a:latin typeface="Microsoft Sans Serif"/>
                <a:cs typeface="Microsoft Sans Serif"/>
              </a:rPr>
              <a:t> </a:t>
            </a:r>
            <a:r>
              <a:rPr b="0" i="0" spc="-145" dirty="0">
                <a:latin typeface="Microsoft Sans Serif"/>
                <a:cs typeface="Microsoft Sans Serif"/>
              </a:rPr>
              <a:t>PROGRAMI</a:t>
            </a:r>
            <a:r>
              <a:rPr b="0" i="0" spc="5" dirty="0">
                <a:latin typeface="Microsoft Sans Serif"/>
                <a:cs typeface="Microsoft Sans Serif"/>
              </a:rPr>
              <a:t> </a:t>
            </a:r>
            <a:r>
              <a:rPr b="0" i="0" spc="-200" dirty="0">
                <a:latin typeface="Calibri"/>
                <a:cs typeface="Calibri"/>
              </a:rPr>
              <a:t>İ</a:t>
            </a:r>
            <a:r>
              <a:rPr b="0" i="0" spc="-200" dirty="0">
                <a:latin typeface="Microsoft Sans Serif"/>
                <a:cs typeface="Microsoft Sans Serif"/>
              </a:rPr>
              <a:t>LE</a:t>
            </a:r>
            <a:r>
              <a:rPr b="0" i="0" spc="40" dirty="0">
                <a:latin typeface="Microsoft Sans Serif"/>
                <a:cs typeface="Microsoft Sans Serif"/>
              </a:rPr>
              <a:t> </a:t>
            </a:r>
            <a:r>
              <a:rPr b="0" i="0" spc="-160" dirty="0">
                <a:latin typeface="Microsoft Sans Serif"/>
                <a:cs typeface="Microsoft Sans Serif"/>
              </a:rPr>
              <a:t>MAKALE,</a:t>
            </a:r>
            <a:r>
              <a:rPr b="0" i="0" spc="35" dirty="0">
                <a:latin typeface="Microsoft Sans Serif"/>
                <a:cs typeface="Microsoft Sans Serif"/>
              </a:rPr>
              <a:t> </a:t>
            </a:r>
            <a:r>
              <a:rPr b="0" i="0" spc="-150" dirty="0">
                <a:latin typeface="Microsoft Sans Serif"/>
                <a:cs typeface="Microsoft Sans Serif"/>
              </a:rPr>
              <a:t>TURN</a:t>
            </a:r>
            <a:r>
              <a:rPr b="0" i="0" spc="-150" dirty="0">
                <a:latin typeface="Calibri"/>
                <a:cs typeface="Calibri"/>
              </a:rPr>
              <a:t>İ</a:t>
            </a:r>
            <a:r>
              <a:rPr b="0" i="0" spc="-150" dirty="0">
                <a:latin typeface="Microsoft Sans Serif"/>
                <a:cs typeface="Microsoft Sans Serif"/>
              </a:rPr>
              <a:t>T</a:t>
            </a:r>
            <a:r>
              <a:rPr b="0" i="0" spc="-150" dirty="0">
                <a:latin typeface="Calibri"/>
                <a:cs typeface="Calibri"/>
              </a:rPr>
              <a:t>İ</a:t>
            </a:r>
            <a:r>
              <a:rPr b="0" i="0" spc="-150" dirty="0">
                <a:latin typeface="Microsoft Sans Serif"/>
                <a:cs typeface="Microsoft Sans Serif"/>
              </a:rPr>
              <a:t>N</a:t>
            </a:r>
            <a:r>
              <a:rPr b="0" i="0" spc="50" dirty="0">
                <a:latin typeface="Microsoft Sans Serif"/>
                <a:cs typeface="Microsoft Sans Serif"/>
              </a:rPr>
              <a:t> </a:t>
            </a:r>
            <a:r>
              <a:rPr b="0" i="0" spc="-155" dirty="0">
                <a:latin typeface="Microsoft Sans Serif"/>
                <a:cs typeface="Microsoft Sans Serif"/>
              </a:rPr>
              <a:t>PROGRAMI</a:t>
            </a:r>
            <a:r>
              <a:rPr b="0" i="0" spc="15" dirty="0">
                <a:latin typeface="Microsoft Sans Serif"/>
                <a:cs typeface="Microsoft Sans Serif"/>
              </a:rPr>
              <a:t> </a:t>
            </a:r>
            <a:r>
              <a:rPr b="0" i="0" spc="-200" dirty="0">
                <a:latin typeface="Calibri"/>
                <a:cs typeface="Calibri"/>
              </a:rPr>
              <a:t>İ</a:t>
            </a:r>
            <a:r>
              <a:rPr b="0" i="0" spc="-200" dirty="0">
                <a:latin typeface="Microsoft Sans Serif"/>
                <a:cs typeface="Microsoft Sans Serif"/>
              </a:rPr>
              <a:t>LE</a:t>
            </a:r>
            <a:r>
              <a:rPr b="0" i="0" spc="40" dirty="0">
                <a:latin typeface="Microsoft Sans Serif"/>
                <a:cs typeface="Microsoft Sans Serif"/>
              </a:rPr>
              <a:t> </a:t>
            </a:r>
            <a:r>
              <a:rPr b="0" i="0" spc="-210" dirty="0">
                <a:latin typeface="Microsoft Sans Serif"/>
                <a:cs typeface="Microsoft Sans Serif"/>
              </a:rPr>
              <a:t>TEZ,</a:t>
            </a:r>
            <a:r>
              <a:rPr b="0" i="0" spc="50" dirty="0">
                <a:latin typeface="Microsoft Sans Serif"/>
                <a:cs typeface="Microsoft Sans Serif"/>
              </a:rPr>
              <a:t> </a:t>
            </a:r>
            <a:r>
              <a:rPr b="0" i="0" spc="-135" dirty="0">
                <a:latin typeface="Microsoft Sans Serif"/>
                <a:cs typeface="Microsoft Sans Serif"/>
              </a:rPr>
              <a:t>Ö</a:t>
            </a:r>
            <a:r>
              <a:rPr b="0" i="0" spc="-135" dirty="0">
                <a:latin typeface="Calibri"/>
                <a:cs typeface="Calibri"/>
              </a:rPr>
              <a:t>Ğ</a:t>
            </a:r>
            <a:r>
              <a:rPr b="0" i="0" spc="-135" dirty="0">
                <a:latin typeface="Microsoft Sans Serif"/>
                <a:cs typeface="Microsoft Sans Serif"/>
              </a:rPr>
              <a:t>RENC</a:t>
            </a:r>
            <a:r>
              <a:rPr b="0" i="0" spc="-135" dirty="0">
                <a:latin typeface="Calibri"/>
                <a:cs typeface="Calibri"/>
              </a:rPr>
              <a:t>İ</a:t>
            </a:r>
            <a:r>
              <a:rPr b="0" i="0" spc="75" dirty="0">
                <a:latin typeface="Calibri"/>
                <a:cs typeface="Calibri"/>
              </a:rPr>
              <a:t> </a:t>
            </a:r>
            <a:r>
              <a:rPr b="0" i="0" spc="-120" dirty="0">
                <a:latin typeface="Microsoft Sans Serif"/>
                <a:cs typeface="Microsoft Sans Serif"/>
              </a:rPr>
              <a:t>ÖDEV</a:t>
            </a:r>
            <a:r>
              <a:rPr b="0" i="0" spc="-120" dirty="0">
                <a:latin typeface="Calibri"/>
                <a:cs typeface="Calibri"/>
              </a:rPr>
              <a:t>İ</a:t>
            </a:r>
            <a:r>
              <a:rPr b="0" i="0" spc="-120" dirty="0">
                <a:latin typeface="Microsoft Sans Serif"/>
                <a:cs typeface="Microsoft Sans Serif"/>
              </a:rPr>
              <a:t>,</a:t>
            </a:r>
            <a:r>
              <a:rPr b="0" i="0" spc="55" dirty="0">
                <a:latin typeface="Microsoft Sans Serif"/>
                <a:cs typeface="Microsoft Sans Serif"/>
              </a:rPr>
              <a:t> </a:t>
            </a:r>
            <a:r>
              <a:rPr b="0" i="0" spc="-215" dirty="0">
                <a:latin typeface="Microsoft Sans Serif"/>
                <a:cs typeface="Microsoft Sans Serif"/>
              </a:rPr>
              <a:t>PROJE</a:t>
            </a:r>
            <a:r>
              <a:rPr b="0" i="0" spc="10" dirty="0">
                <a:latin typeface="Microsoft Sans Serif"/>
                <a:cs typeface="Microsoft Sans Serif"/>
              </a:rPr>
              <a:t> </a:t>
            </a:r>
            <a:r>
              <a:rPr b="0" i="0" spc="-155" dirty="0">
                <a:latin typeface="Microsoft Sans Serif"/>
                <a:cs typeface="Microsoft Sans Serif"/>
              </a:rPr>
              <a:t>VB.</a:t>
            </a:r>
            <a:r>
              <a:rPr b="0" i="0" spc="50" dirty="0">
                <a:latin typeface="Microsoft Sans Serif"/>
                <a:cs typeface="Microsoft Sans Serif"/>
              </a:rPr>
              <a:t> </a:t>
            </a:r>
            <a:r>
              <a:rPr b="0" i="0" spc="-50" dirty="0">
                <a:latin typeface="Microsoft Sans Serif"/>
                <a:cs typeface="Microsoft Sans Serif"/>
              </a:rPr>
              <a:t>G</a:t>
            </a:r>
            <a:r>
              <a:rPr b="0" i="0" spc="-50" dirty="0">
                <a:latin typeface="Calibri"/>
                <a:cs typeface="Calibri"/>
              </a:rPr>
              <a:t>İ</a:t>
            </a:r>
            <a:r>
              <a:rPr b="0" i="0" spc="-50" dirty="0">
                <a:latin typeface="Microsoft Sans Serif"/>
                <a:cs typeface="Microsoft Sans Serif"/>
              </a:rPr>
              <a:t>B</a:t>
            </a:r>
            <a:r>
              <a:rPr b="0" i="0" spc="-50" dirty="0">
                <a:latin typeface="Calibri"/>
                <a:cs typeface="Calibri"/>
              </a:rPr>
              <a:t>İ</a:t>
            </a:r>
            <a:r>
              <a:rPr b="0" i="0" spc="75" dirty="0">
                <a:latin typeface="Calibri"/>
                <a:cs typeface="Calibri"/>
              </a:rPr>
              <a:t> </a:t>
            </a:r>
            <a:r>
              <a:rPr b="0" i="0" spc="-175" dirty="0">
                <a:latin typeface="Microsoft Sans Serif"/>
                <a:cs typeface="Microsoft Sans Serif"/>
              </a:rPr>
              <a:t>MAKALE</a:t>
            </a:r>
            <a:r>
              <a:rPr b="0" i="0" spc="35" dirty="0">
                <a:latin typeface="Microsoft Sans Serif"/>
                <a:cs typeface="Microsoft Sans Serif"/>
              </a:rPr>
              <a:t> </a:t>
            </a:r>
            <a:r>
              <a:rPr b="0" i="0" spc="-150" dirty="0">
                <a:latin typeface="Microsoft Sans Serif"/>
                <a:cs typeface="Microsoft Sans Serif"/>
              </a:rPr>
              <a:t>DIŞI</a:t>
            </a:r>
            <a:r>
              <a:rPr b="0" i="0" spc="50" dirty="0">
                <a:latin typeface="Microsoft Sans Serif"/>
                <a:cs typeface="Microsoft Sans Serif"/>
              </a:rPr>
              <a:t> </a:t>
            </a:r>
            <a:r>
              <a:rPr b="0" i="0" spc="-120" dirty="0">
                <a:latin typeface="Microsoft Sans Serif"/>
                <a:cs typeface="Microsoft Sans Serif"/>
              </a:rPr>
              <a:t>TARAMALARIN </a:t>
            </a:r>
            <a:r>
              <a:rPr b="0" i="0" spc="-160" dirty="0">
                <a:latin typeface="Microsoft Sans Serif"/>
                <a:cs typeface="Microsoft Sans Serif"/>
              </a:rPr>
              <a:t>YAPILMASI</a:t>
            </a:r>
            <a:r>
              <a:rPr b="0" i="0" spc="50" dirty="0">
                <a:latin typeface="Microsoft Sans Serif"/>
                <a:cs typeface="Microsoft Sans Serif"/>
              </a:rPr>
              <a:t> </a:t>
            </a:r>
            <a:r>
              <a:rPr b="0" i="0" spc="-140" dirty="0">
                <a:latin typeface="Microsoft Sans Serif"/>
                <a:cs typeface="Microsoft Sans Serif"/>
              </a:rPr>
              <a:t>GEREKT</a:t>
            </a:r>
            <a:r>
              <a:rPr b="0" i="0" spc="-140" dirty="0">
                <a:latin typeface="Calibri"/>
                <a:cs typeface="Calibri"/>
              </a:rPr>
              <a:t>İĞİ</a:t>
            </a:r>
            <a:r>
              <a:rPr b="0" i="0" spc="-140" dirty="0">
                <a:latin typeface="Microsoft Sans Serif"/>
                <a:cs typeface="Microsoft Sans Serif"/>
              </a:rPr>
              <a:t>N</a:t>
            </a:r>
            <a:r>
              <a:rPr b="0" i="0" spc="-140" dirty="0">
                <a:latin typeface="Calibri"/>
                <a:cs typeface="Calibri"/>
              </a:rPr>
              <a:t>İ</a:t>
            </a:r>
            <a:r>
              <a:rPr b="0" i="0" spc="130" dirty="0">
                <a:latin typeface="Calibri"/>
                <a:cs typeface="Calibri"/>
              </a:rPr>
              <a:t> </a:t>
            </a:r>
            <a:r>
              <a:rPr b="0" i="0" spc="-50" dirty="0">
                <a:latin typeface="Microsoft Sans Serif"/>
                <a:cs typeface="Microsoft Sans Serif"/>
              </a:rPr>
              <a:t>UNUTMAYINIZ.</a:t>
            </a:r>
          </a:p>
          <a:p>
            <a:pPr>
              <a:lnSpc>
                <a:spcPct val="100000"/>
              </a:lnSpc>
              <a:spcBef>
                <a:spcPts val="1105"/>
              </a:spcBef>
            </a:pPr>
            <a:endParaRPr b="0" i="0" spc="-50" dirty="0">
              <a:latin typeface="Microsoft Sans Serif"/>
              <a:cs typeface="Microsoft Sans Serif"/>
            </a:endParaRPr>
          </a:p>
          <a:p>
            <a:pPr marL="948690" marR="5799455" indent="-739775">
              <a:lnSpc>
                <a:spcPct val="159300"/>
              </a:lnSpc>
            </a:pPr>
            <a:r>
              <a:rPr i="0" spc="-100" dirty="0">
                <a:solidFill>
                  <a:srgbClr val="000000"/>
                </a:solidFill>
                <a:latin typeface="Arial"/>
                <a:cs typeface="Arial"/>
              </a:rPr>
              <a:t>Bilgi</a:t>
            </a:r>
            <a:r>
              <a:rPr i="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i="0" spc="-100" dirty="0">
                <a:solidFill>
                  <a:srgbClr val="000000"/>
                </a:solidFill>
                <a:latin typeface="Arial"/>
                <a:cs typeface="Arial"/>
              </a:rPr>
              <a:t>için;</a:t>
            </a:r>
            <a:r>
              <a:rPr i="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i="0" spc="-220" dirty="0">
                <a:latin typeface="Microsoft Sans Serif"/>
                <a:cs typeface="Microsoft Sans Serif"/>
              </a:rPr>
              <a:t>KSBÜ</a:t>
            </a:r>
            <a:r>
              <a:rPr b="0" i="0" spc="25" dirty="0">
                <a:latin typeface="Microsoft Sans Serif"/>
                <a:cs typeface="Microsoft Sans Serif"/>
              </a:rPr>
              <a:t> </a:t>
            </a:r>
            <a:r>
              <a:rPr lang="tr-TR" b="0" i="0" spc="-155" dirty="0" smtClean="0">
                <a:latin typeface="Microsoft Sans Serif"/>
                <a:cs typeface="Microsoft Sans Serif"/>
              </a:rPr>
              <a:t>Kütüphane ve Dokümantasyon Daire Başkanlığı</a:t>
            </a:r>
          </a:p>
          <a:p>
            <a:pPr marL="948690" marR="5799455" indent="-739775">
              <a:lnSpc>
                <a:spcPct val="159300"/>
              </a:lnSpc>
            </a:pPr>
            <a:r>
              <a:rPr lang="tr-TR" b="0" i="0" spc="-155" dirty="0">
                <a:latin typeface="Microsoft Sans Serif"/>
                <a:cs typeface="Microsoft Sans Serif"/>
              </a:rPr>
              <a:t> </a:t>
            </a:r>
            <a:r>
              <a:rPr lang="tr-TR" b="0" i="0" spc="-155" dirty="0" smtClean="0">
                <a:latin typeface="Microsoft Sans Serif"/>
                <a:cs typeface="Microsoft Sans Serif"/>
              </a:rPr>
              <a:t>                         </a:t>
            </a:r>
            <a:r>
              <a:rPr lang="tr-TR" b="0" i="0" spc="-105" dirty="0" smtClean="0">
                <a:latin typeface="Microsoft Sans Serif"/>
                <a:cs typeface="Microsoft Sans Serif"/>
              </a:rPr>
              <a:t>Şube Müdürü </a:t>
            </a:r>
            <a:r>
              <a:rPr lang="tr-TR" i="0" spc="-105" dirty="0" err="1" smtClean="0">
                <a:latin typeface="Microsoft Sans Serif"/>
                <a:cs typeface="Microsoft Sans Serif"/>
              </a:rPr>
              <a:t>Senai</a:t>
            </a:r>
            <a:r>
              <a:rPr lang="tr-TR" i="0" spc="-105" dirty="0" smtClean="0">
                <a:latin typeface="Microsoft Sans Serif"/>
                <a:cs typeface="Microsoft Sans Serif"/>
              </a:rPr>
              <a:t> ELMAS</a:t>
            </a:r>
            <a:r>
              <a:rPr lang="tr-TR" b="0" i="0" spc="-105" dirty="0" smtClean="0">
                <a:latin typeface="Microsoft Sans Serif"/>
                <a:cs typeface="Microsoft Sans Serif"/>
              </a:rPr>
              <a:t> / </a:t>
            </a:r>
            <a:r>
              <a:rPr lang="tr-TR" i="0" spc="-105" dirty="0" smtClean="0">
                <a:latin typeface="Microsoft Sans Serif"/>
                <a:cs typeface="Microsoft Sans Serif"/>
              </a:rPr>
              <a:t>1492</a:t>
            </a:r>
          </a:p>
          <a:p>
            <a:pPr marL="948690" marR="5799455" indent="-739775">
              <a:lnSpc>
                <a:spcPct val="159300"/>
              </a:lnSpc>
            </a:pPr>
            <a:r>
              <a:rPr lang="tr-TR" i="0" spc="-105" dirty="0">
                <a:latin typeface="Microsoft Sans Serif"/>
                <a:cs typeface="Microsoft Sans Serif"/>
              </a:rPr>
              <a:t>                      </a:t>
            </a:r>
            <a:r>
              <a:rPr lang="tr-TR" b="0" i="0" spc="-105" dirty="0">
                <a:latin typeface="Microsoft Sans Serif"/>
                <a:cs typeface="Microsoft Sans Serif"/>
                <a:hlinkClick r:id="rId2"/>
              </a:rPr>
              <a:t>senai.elmas@ksbu.edu.tr</a:t>
            </a:r>
            <a:endParaRPr b="0" i="0" spc="-25" dirty="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0320" y="545591"/>
            <a:ext cx="6882383" cy="11902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491</Words>
  <Application>Microsoft Office PowerPoint</Application>
  <PresentationFormat>Özel</PresentationFormat>
  <Paragraphs>38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18" baseType="lpstr">
      <vt:lpstr>Office Theme</vt:lpstr>
      <vt:lpstr>PowerPoint Sunusu</vt:lpstr>
      <vt:lpstr>PowerPoint Sunusu</vt:lpstr>
      <vt:lpstr>Bu bağlamda; Üniversitemiz ile TUBİTAK'a bağlı  TechKnowledge firması arasında yapılan protokol çerçevesinde; Turnitin ve  iThenticate Programlarını kullanarak danışmanlığını yaptığınız öğrencilerin Makale, Tez ve Ödev gibi çalışmalarını (http://www.ithenticate.com  https://www.turnitin.com/) ilgili sayfalara yükleyebilir ve intihal oranlarına ait raporu görüntüleyebilirsiniz.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iThenticate aboneliği için her hangi bir aktivasyon işlemi yapılmamakta olup, doktora ve üzeri düzeyindeki kullanıcılar için intihal yetkilisi tarafından sisteme manuel olarak kayıt yapılmaktadır.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Hakan</dc:creator>
  <cp:lastModifiedBy>KSBU</cp:lastModifiedBy>
  <cp:revision>2</cp:revision>
  <dcterms:created xsi:type="dcterms:W3CDTF">2026-09-16T06:16:44Z</dcterms:created>
  <dcterms:modified xsi:type="dcterms:W3CDTF">2026-09-16T06:28:32Z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2022-08-29T00:00:00Z</vt:filetime>
  </property>
  <property fmtid="{D5CDD505-2E9C-101B-9397-08002B2CF9AE}" pid="4" name="Creator">
    <vt:lpwstr>Microsoft® PowerPoint® 2016</vt:lpwstr>
  </property>
  <property fmtid="{D5CDD505-2E9C-101B-9397-08002B2CF9AE}" pid="5" name="LastSaved">
    <vt:filetime>2026-09-16T00:00:00Z</vt:filetime>
  </property>
  <property fmtid="{D5CDD505-2E9C-101B-9397-08002B2CF9AE}" pid="6" name="Producer">
    <vt:lpwstr>Microsoft® PowerPoint® 2016</vt:lpwstr>
  </property>
</Properties>
</file>